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bookmarkIdSeed="3">
  <p:sldMasterIdLst>
    <p:sldMasterId id="2147483648" r:id="rId1"/>
    <p:sldMasterId id="2147483655" r:id="rId3"/>
    <p:sldMasterId id="2147483657" r:id="rId4"/>
  </p:sldMasterIdLst>
  <p:notesMasterIdLst>
    <p:notesMasterId r:id="rId58"/>
  </p:notesMasterIdLst>
  <p:sldIdLst>
    <p:sldId id="418" r:id="rId5"/>
    <p:sldId id="256" r:id="rId6"/>
    <p:sldId id="417" r:id="rId7"/>
    <p:sldId id="380" r:id="rId8"/>
    <p:sldId id="476" r:id="rId9"/>
    <p:sldId id="412" r:id="rId10"/>
    <p:sldId id="478" r:id="rId11"/>
    <p:sldId id="479" r:id="rId12"/>
    <p:sldId id="480" r:id="rId13"/>
    <p:sldId id="481" r:id="rId14"/>
    <p:sldId id="482" r:id="rId15"/>
    <p:sldId id="483" r:id="rId16"/>
    <p:sldId id="484" r:id="rId17"/>
    <p:sldId id="485" r:id="rId18"/>
    <p:sldId id="487" r:id="rId19"/>
    <p:sldId id="488" r:id="rId20"/>
    <p:sldId id="489" r:id="rId21"/>
    <p:sldId id="490" r:id="rId22"/>
    <p:sldId id="491" r:id="rId23"/>
    <p:sldId id="492" r:id="rId24"/>
    <p:sldId id="493" r:id="rId25"/>
    <p:sldId id="494" r:id="rId26"/>
    <p:sldId id="496" r:id="rId27"/>
    <p:sldId id="495" r:id="rId28"/>
    <p:sldId id="498" r:id="rId29"/>
    <p:sldId id="499" r:id="rId30"/>
    <p:sldId id="500" r:id="rId31"/>
    <p:sldId id="501" r:id="rId32"/>
    <p:sldId id="502" r:id="rId33"/>
    <p:sldId id="503" r:id="rId34"/>
    <p:sldId id="504" r:id="rId35"/>
    <p:sldId id="505" r:id="rId36"/>
    <p:sldId id="497" r:id="rId37"/>
    <p:sldId id="506" r:id="rId38"/>
    <p:sldId id="507" r:id="rId39"/>
    <p:sldId id="508" r:id="rId40"/>
    <p:sldId id="509" r:id="rId41"/>
    <p:sldId id="510" r:id="rId42"/>
    <p:sldId id="511" r:id="rId43"/>
    <p:sldId id="512" r:id="rId44"/>
    <p:sldId id="513" r:id="rId45"/>
    <p:sldId id="514" r:id="rId46"/>
    <p:sldId id="515" r:id="rId47"/>
    <p:sldId id="516" r:id="rId48"/>
    <p:sldId id="518" r:id="rId49"/>
    <p:sldId id="519" r:id="rId50"/>
    <p:sldId id="520" r:id="rId51"/>
    <p:sldId id="521" r:id="rId52"/>
    <p:sldId id="522" r:id="rId53"/>
    <p:sldId id="523" r:id="rId54"/>
    <p:sldId id="524" r:id="rId55"/>
    <p:sldId id="525" r:id="rId56"/>
    <p:sldId id="276" r:id="rId57"/>
  </p:sldIdLst>
  <p:sldSz cx="12192000" cy="6858000"/>
  <p:notesSz cx="6858000" cy="9144000"/>
  <p:defaultTextStyle>
    <a:defPPr>
      <a:defRPr lang="en-US"/>
    </a:defPPr>
    <a:lvl1pPr marL="0" lvl="0"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1pPr>
    <a:lvl2pPr marL="457200" lvl="1"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2pPr>
    <a:lvl3pPr marL="914400" lvl="2"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3pPr>
    <a:lvl4pPr marL="1371600" lvl="3"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4pPr>
    <a:lvl5pPr marL="1828800" lvl="4"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5pPr>
    <a:lvl6pPr marL="2286000" lvl="5"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6pPr>
    <a:lvl7pPr marL="2743200" lvl="6"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7pPr>
    <a:lvl8pPr marL="3200400" lvl="7"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8pPr>
    <a:lvl9pPr marL="3657600" lvl="8" indent="0" algn="l" defTabSz="914400" rtl="0" eaLnBrk="0" fontAlgn="base" latinLnBrk="0" hangingPunct="0">
      <a:lnSpc>
        <a:spcPct val="100000"/>
      </a:lnSpc>
      <a:spcBef>
        <a:spcPct val="0"/>
      </a:spcBef>
      <a:spcAft>
        <a:spcPct val="0"/>
      </a:spcAft>
      <a:buNone/>
      <a:defRPr b="0" i="0" u="none" kern="1200" baseline="0">
        <a:solidFill>
          <a:schemeClr val="tx1"/>
        </a:solidFill>
        <a:latin typeface="Arial" panose="020B0604020202020204" pitchFamily="34"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99"/>
    <a:srgbClr val="D7E6EE"/>
    <a:srgbClr val="6F9AEF"/>
    <a:srgbClr val="6DCEF1"/>
    <a:srgbClr val="99CC00"/>
    <a:srgbClr val="93DADF"/>
    <a:srgbClr val="3BCBDF"/>
    <a:srgbClr val="4976D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howGuides="1">
      <p:cViewPr varScale="1">
        <p:scale>
          <a:sx n="77" d="100"/>
          <a:sy n="77" d="100"/>
        </p:scale>
        <p:origin x="883" y="43"/>
      </p:cViewPr>
      <p:guideLst>
        <p:guide orient="horz" pos="2160"/>
        <p:guide pos="3938"/>
      </p:guideLst>
    </p:cSldViewPr>
  </p:slideViewPr>
  <p:notesTextViewPr>
    <p:cViewPr>
      <p:scale>
        <a:sx n="100" d="100"/>
        <a:sy n="100" d="100"/>
      </p:scale>
      <p:origin x="0" y="0"/>
    </p:cViewPr>
  </p:notesTextViewPr>
  <p:sorterViewPr showFormatting="0">
    <p:cViewPr>
      <p:scale>
        <a:sx n="66" d="100"/>
        <a:sy n="66" d="100"/>
      </p:scale>
      <p:origin x="0" y="0"/>
    </p:cViewPr>
  </p:sorterViewPr>
  <p:gridSpacing cx="76198" cy="76198"/>
</p:viewPr>
</file>

<file path=ppt/_rels/presentation.xml.rels><?xml version="1.0" encoding="UTF-8" standalone="yes"?>
<Relationships xmlns="http://schemas.openxmlformats.org/package/2006/relationships"><Relationship Id="rId9" Type="http://schemas.openxmlformats.org/officeDocument/2006/relationships/slide" Target="slides/slide5.xml"/><Relationship Id="rId8" Type="http://schemas.openxmlformats.org/officeDocument/2006/relationships/slide" Target="slides/slide4.xml"/><Relationship Id="rId7" Type="http://schemas.openxmlformats.org/officeDocument/2006/relationships/slide" Target="slides/slide3.xml"/><Relationship Id="rId61" Type="http://schemas.openxmlformats.org/officeDocument/2006/relationships/tableStyles" Target="tableStyles.xml"/><Relationship Id="rId60" Type="http://schemas.openxmlformats.org/officeDocument/2006/relationships/viewProps" Target="viewProps.xml"/><Relationship Id="rId6" Type="http://schemas.openxmlformats.org/officeDocument/2006/relationships/slide" Target="slides/slide2.xml"/><Relationship Id="rId59" Type="http://schemas.openxmlformats.org/officeDocument/2006/relationships/presProps" Target="presProps.xml"/><Relationship Id="rId58" Type="http://schemas.openxmlformats.org/officeDocument/2006/relationships/notesMaster" Target="notesMasters/notesMaster1.xml"/><Relationship Id="rId57" Type="http://schemas.openxmlformats.org/officeDocument/2006/relationships/slide" Target="slides/slide53.xml"/><Relationship Id="rId56" Type="http://schemas.openxmlformats.org/officeDocument/2006/relationships/slide" Target="slides/slide52.xml"/><Relationship Id="rId55" Type="http://schemas.openxmlformats.org/officeDocument/2006/relationships/slide" Target="slides/slide51.xml"/><Relationship Id="rId54" Type="http://schemas.openxmlformats.org/officeDocument/2006/relationships/slide" Target="slides/slide50.xml"/><Relationship Id="rId53" Type="http://schemas.openxmlformats.org/officeDocument/2006/relationships/slide" Target="slides/slide49.xml"/><Relationship Id="rId52" Type="http://schemas.openxmlformats.org/officeDocument/2006/relationships/slide" Target="slides/slide48.xml"/><Relationship Id="rId51" Type="http://schemas.openxmlformats.org/officeDocument/2006/relationships/slide" Target="slides/slide47.xml"/><Relationship Id="rId50" Type="http://schemas.openxmlformats.org/officeDocument/2006/relationships/slide" Target="slides/slide46.xml"/><Relationship Id="rId5" Type="http://schemas.openxmlformats.org/officeDocument/2006/relationships/slide" Target="slides/slide1.xml"/><Relationship Id="rId49" Type="http://schemas.openxmlformats.org/officeDocument/2006/relationships/slide" Target="slides/slide45.xml"/><Relationship Id="rId48" Type="http://schemas.openxmlformats.org/officeDocument/2006/relationships/slide" Target="slides/slide44.xml"/><Relationship Id="rId47" Type="http://schemas.openxmlformats.org/officeDocument/2006/relationships/slide" Target="slides/slide43.xml"/><Relationship Id="rId46" Type="http://schemas.openxmlformats.org/officeDocument/2006/relationships/slide" Target="slides/slide42.xml"/><Relationship Id="rId45" Type="http://schemas.openxmlformats.org/officeDocument/2006/relationships/slide" Target="slides/slide41.xml"/><Relationship Id="rId44" Type="http://schemas.openxmlformats.org/officeDocument/2006/relationships/slide" Target="slides/slide40.xml"/><Relationship Id="rId43" Type="http://schemas.openxmlformats.org/officeDocument/2006/relationships/slide" Target="slides/slide39.xml"/><Relationship Id="rId42" Type="http://schemas.openxmlformats.org/officeDocument/2006/relationships/slide" Target="slides/slide38.xml"/><Relationship Id="rId41" Type="http://schemas.openxmlformats.org/officeDocument/2006/relationships/slide" Target="slides/slide37.xml"/><Relationship Id="rId40" Type="http://schemas.openxmlformats.org/officeDocument/2006/relationships/slide" Target="slides/slide36.xml"/><Relationship Id="rId4" Type="http://schemas.openxmlformats.org/officeDocument/2006/relationships/slideMaster" Target="slideMasters/slideMaster3.xml"/><Relationship Id="rId39" Type="http://schemas.openxmlformats.org/officeDocument/2006/relationships/slide" Target="slides/slide35.xml"/><Relationship Id="rId38" Type="http://schemas.openxmlformats.org/officeDocument/2006/relationships/slide" Target="slides/slide34.xml"/><Relationship Id="rId37" Type="http://schemas.openxmlformats.org/officeDocument/2006/relationships/slide" Target="slides/slide33.xml"/><Relationship Id="rId36" Type="http://schemas.openxmlformats.org/officeDocument/2006/relationships/slide" Target="slides/slide32.xml"/><Relationship Id="rId35" Type="http://schemas.openxmlformats.org/officeDocument/2006/relationships/slide" Target="slides/slide31.xml"/><Relationship Id="rId34" Type="http://schemas.openxmlformats.org/officeDocument/2006/relationships/slide" Target="slides/slide30.xml"/><Relationship Id="rId33" Type="http://schemas.openxmlformats.org/officeDocument/2006/relationships/slide" Target="slides/slide29.xml"/><Relationship Id="rId32" Type="http://schemas.openxmlformats.org/officeDocument/2006/relationships/slide" Target="slides/slide28.xml"/><Relationship Id="rId31" Type="http://schemas.openxmlformats.org/officeDocument/2006/relationships/slide" Target="slides/slide27.xml"/><Relationship Id="rId30" Type="http://schemas.openxmlformats.org/officeDocument/2006/relationships/slide" Target="slides/slide26.xml"/><Relationship Id="rId3" Type="http://schemas.openxmlformats.org/officeDocument/2006/relationships/slideMaster" Target="slideMasters/slideMaster2.xml"/><Relationship Id="rId29" Type="http://schemas.openxmlformats.org/officeDocument/2006/relationships/slide" Target="slides/slide25.xml"/><Relationship Id="rId28" Type="http://schemas.openxmlformats.org/officeDocument/2006/relationships/slide" Target="slides/slide24.xml"/><Relationship Id="rId27" Type="http://schemas.openxmlformats.org/officeDocument/2006/relationships/slide" Target="slides/slide23.xml"/><Relationship Id="rId26" Type="http://schemas.openxmlformats.org/officeDocument/2006/relationships/slide" Target="slides/slide22.xml"/><Relationship Id="rId25" Type="http://schemas.openxmlformats.org/officeDocument/2006/relationships/slide" Target="slides/slide21.xml"/><Relationship Id="rId24" Type="http://schemas.openxmlformats.org/officeDocument/2006/relationships/slide" Target="slides/slide20.xml"/><Relationship Id="rId23" Type="http://schemas.openxmlformats.org/officeDocument/2006/relationships/slide" Target="slides/slide19.xml"/><Relationship Id="rId22" Type="http://schemas.openxmlformats.org/officeDocument/2006/relationships/slide" Target="slides/slide18.xml"/><Relationship Id="rId21" Type="http://schemas.openxmlformats.org/officeDocument/2006/relationships/slide" Target="slides/slide17.xml"/><Relationship Id="rId20" Type="http://schemas.openxmlformats.org/officeDocument/2006/relationships/slide" Target="slides/slide16.xml"/><Relationship Id="rId2" Type="http://schemas.openxmlformats.org/officeDocument/2006/relationships/theme" Target="theme/theme1.xml"/><Relationship Id="rId19" Type="http://schemas.openxmlformats.org/officeDocument/2006/relationships/slide" Target="slides/slide15.xml"/><Relationship Id="rId18" Type="http://schemas.openxmlformats.org/officeDocument/2006/relationships/slide" Target="slides/slide14.xml"/><Relationship Id="rId17" Type="http://schemas.openxmlformats.org/officeDocument/2006/relationships/slide" Target="slides/slide13.xml"/><Relationship Id="rId16" Type="http://schemas.openxmlformats.org/officeDocument/2006/relationships/slide" Target="slides/slide12.xml"/><Relationship Id="rId15" Type="http://schemas.openxmlformats.org/officeDocument/2006/relationships/slide" Target="slides/slide11.xml"/><Relationship Id="rId14" Type="http://schemas.openxmlformats.org/officeDocument/2006/relationships/slide" Target="slides/slide10.xml"/><Relationship Id="rId13" Type="http://schemas.openxmlformats.org/officeDocument/2006/relationships/slide" Target="slides/slide9.xml"/><Relationship Id="rId12" Type="http://schemas.openxmlformats.org/officeDocument/2006/relationships/slide" Target="slides/slide8.xml"/><Relationship Id="rId11" Type="http://schemas.openxmlformats.org/officeDocument/2006/relationships/slide" Target="slides/slide7.xml"/><Relationship Id="rId10" Type="http://schemas.openxmlformats.org/officeDocument/2006/relationships/slide" Target="slides/slide6.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pPr marL="0" marR="0" lvl="0" indent="0" algn="r" defTabSz="914400" rtl="0" eaLnBrk="0" fontAlgn="base" latinLnBrk="0" hangingPunct="0">
              <a:lnSpc>
                <a:spcPct val="100000"/>
              </a:lnSpc>
              <a:spcBef>
                <a:spcPct val="0"/>
              </a:spcBef>
              <a:spcAft>
                <a:spcPct val="0"/>
              </a:spcAft>
              <a:buClrTx/>
              <a:buSzTx/>
              <a:buFontTx/>
              <a:buNone/>
              <a:defRPr/>
            </a:pPr>
            <a:fld id="{DA66FE7B-ED76-4EA2-8459-243340FD48DF}" type="datetimeFigureOut">
              <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rPr>
            </a:fld>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pPr marL="0" marR="0" lvl="0" indent="0" algn="l" defTabSz="914400" rtl="0" eaLnBrk="0" fontAlgn="base" latinLnBrk="0" hangingPunct="0">
              <a:lnSpc>
                <a:spcPct val="100000"/>
              </a:lnSpc>
              <a:spcBef>
                <a:spcPct val="3000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mn-lt"/>
              <a:ea typeface="+mn-ea"/>
              <a:cs typeface="+mn-cs"/>
            </a:endParaRPr>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endParaRPr lang="zh-CN" altLang="en-US" dirty="0"/>
          </a:p>
          <a:p>
            <a:pPr lvl="1"/>
            <a:r>
              <a:rPr lang="zh-CN" altLang="en-US" dirty="0"/>
              <a:t>二级</a:t>
            </a:r>
            <a:endParaRPr lang="zh-CN" altLang="en-US" dirty="0"/>
          </a:p>
          <a:p>
            <a:pPr lvl="2"/>
            <a:r>
              <a:rPr lang="zh-CN" altLang="en-US" dirty="0"/>
              <a:t>三级</a:t>
            </a:r>
            <a:endParaRPr lang="zh-CN" altLang="en-US" dirty="0"/>
          </a:p>
          <a:p>
            <a:pPr lvl="3"/>
            <a:r>
              <a:rPr lang="zh-CN" altLang="en-US" dirty="0"/>
              <a:t>四级</a:t>
            </a:r>
            <a:endParaRPr lang="zh-CN" altLang="en-US" dirty="0"/>
          </a:p>
          <a:p>
            <a:pPr lvl="4"/>
            <a:r>
              <a:rPr lang="zh-CN" altLang="en-US" dirty="0"/>
              <a:t>五级</a:t>
            </a:r>
            <a:endParaRPr lang="zh-CN" altLang="en-US" dirty="0"/>
          </a:p>
        </p:txBody>
      </p:sp>
      <p:sp>
        <p:nvSpPr>
          <p:cNvPr id="6" name="页脚占位符 5"/>
          <p:cNvSpPr>
            <a:spLocks noGrp="1"/>
          </p:cNvSpPr>
          <p:nvPr>
            <p:ph type="ftr" sz="quarter" idx="4"/>
          </p:nvPr>
        </p:nvSpPr>
        <p:spPr>
          <a:xfrm>
            <a:off x="0" y="8685213"/>
            <a:ext cx="2971800" cy="458788"/>
          </a:xfrm>
          <a:prstGeom prst="rect">
            <a:avLst/>
          </a:prstGeom>
        </p:spPr>
        <p:txBody>
          <a:bodyPr vert="horz" lIns="91440" tIns="45720" rIns="91440" bIns="45720" rtlCol="0" anchor="b"/>
          <a:lstStyle>
            <a:lvl1pPr algn="l">
              <a:defRPr sz="1200"/>
            </a:lvl1pPr>
          </a:lstStyle>
          <a:p>
            <a:pPr marL="0" marR="0" lvl="0" indent="0" algn="l" defTabSz="914400" rtl="0" eaLnBrk="0" fontAlgn="base" latinLnBrk="0" hangingPunct="0">
              <a:lnSpc>
                <a:spcPct val="100000"/>
              </a:lnSpc>
              <a:spcBef>
                <a:spcPct val="0"/>
              </a:spcBef>
              <a:spcAft>
                <a:spcPct val="0"/>
              </a:spcAft>
              <a:buClrTx/>
              <a:buSzTx/>
              <a:buFontTx/>
              <a:buNone/>
              <a:defRPr/>
            </a:pPr>
            <a:endParaRPr kumimoji="0" lang="zh-CN" altLang="en-US" sz="1200" b="0" i="0" u="none" strike="noStrike" kern="1200" cap="none" spc="0" normalizeH="0" baseline="0" noProof="0">
              <a:ln>
                <a:noFill/>
              </a:ln>
              <a:solidFill>
                <a:schemeClr val="tx1"/>
              </a:solidFill>
              <a:effectLst/>
              <a:uLnTx/>
              <a:uFillTx/>
              <a:latin typeface="Arial" panose="020B0604020202020204" pitchFamily="34" charset="0"/>
              <a:ea typeface="+mn-ea"/>
              <a:cs typeface="Arial" panose="020B0604020202020204" pitchFamily="34" charset="0"/>
            </a:endParaRPr>
          </a:p>
        </p:txBody>
      </p:sp>
      <p:sp>
        <p:nvSpPr>
          <p:cNvPr id="7" name="灯片编号占位符 6"/>
          <p:cNvSpPr>
            <a:spLocks noGrp="1"/>
          </p:cNvSpPr>
          <p:nvPr>
            <p:ph type="sldNum" sz="quarter" idx="5"/>
          </p:nvPr>
        </p:nvSpPr>
        <p:spPr>
          <a:xfrm>
            <a:off x="3884613" y="8685213"/>
            <a:ext cx="2971800" cy="458788"/>
          </a:xfrm>
          <a:prstGeom prst="rect">
            <a:avLst/>
          </a:prstGeom>
        </p:spPr>
        <p:txBody>
          <a:bodyPr vert="horz" wrap="square" lIns="91440" tIns="45720" rIns="91440" bIns="45720" numCol="1" anchor="b" anchorCtr="0" compatLnSpc="1"/>
          <a:lstStyle/>
          <a:p>
            <a:pPr lvl="0" algn="r">
              <a:buNone/>
            </a:pPr>
            <a:fld id="{9A0DB2DC-4C9A-4742-B13C-FB6460FD3503}" type="slidenum">
              <a:rPr lang="zh-CN" altLang="en-US" sz="1200" dirty="0">
                <a:ea typeface="等线" panose="02010600030101010101" pitchFamily="2" charset="-122"/>
              </a:rPr>
            </a:fld>
            <a:endParaRPr lang="zh-CN" altLang="en-US" sz="1200" dirty="0">
              <a:ea typeface="等线" panose="02010600030101010101" pitchFamily="2" charset="-122"/>
            </a:endParaRPr>
          </a:p>
        </p:txBody>
      </p:sp>
    </p:spTree>
  </p:cSld>
  <p:clrMap bg1="lt1" tx1="dk1" bg2="lt2" tx2="dk2" accent1="accent1" accent2="accent2" accent3="accent3" accent4="accent4" accent5="accent5" accent6="accent6" hlink="hlink" folHlink="folHlink"/>
  <p:hf sldNum="0" hdr="0" ftr="0" dt="0"/>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490465"/>
            <a:ext cx="10363200" cy="803520"/>
          </a:xfrm>
          <a:prstGeom prst="rect">
            <a:avLst/>
          </a:prstGeom>
        </p:spPr>
        <p:txBody>
          <a:bodyPr/>
          <a:lstStyle>
            <a:lvl1pPr algn="ctr">
              <a:defRPr>
                <a:solidFill>
                  <a:schemeClr val="tx1"/>
                </a:solidFill>
                <a:latin typeface="宋体" panose="02010600030101010101" pitchFamily="2" charset="-122"/>
                <a:ea typeface="宋体" panose="02010600030101010101" pitchFamily="2" charset="-122"/>
              </a:defRPr>
            </a:lvl1pPr>
          </a:lstStyle>
          <a:p>
            <a:r>
              <a:rPr lang="zh-CN" altLang="en-US" noProof="1"/>
              <a:t>单击此处编辑母版标题样式</a:t>
            </a:r>
            <a:endParaRPr lang="zh-CN" altLang="en-US" noProof="1"/>
          </a:p>
        </p:txBody>
      </p:sp>
      <p:sp>
        <p:nvSpPr>
          <p:cNvPr id="3" name="副标题 2"/>
          <p:cNvSpPr>
            <a:spLocks noGrp="1"/>
          </p:cNvSpPr>
          <p:nvPr>
            <p:ph type="subTitle" idx="1"/>
          </p:nvPr>
        </p:nvSpPr>
        <p:spPr>
          <a:xfrm>
            <a:off x="1828800" y="3931205"/>
            <a:ext cx="8534400" cy="622920"/>
          </a:xfrm>
          <a:prstGeom prst="rect">
            <a:avLst/>
          </a:prstGeom>
        </p:spPr>
        <p:txBody>
          <a:bodyPr/>
          <a:lstStyle>
            <a:lvl1pPr marL="0" indent="0" algn="ctr">
              <a:buNone/>
              <a:defRPr sz="3200">
                <a:latin typeface="宋体" panose="02010600030101010101" pitchFamily="2" charset="-122"/>
                <a:ea typeface="宋体" panose="02010600030101010101" pitchFamily="2" charset="-122"/>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zh-CN" altLang="en-US" noProof="1"/>
              <a:t>单击此处编辑母版副标题样式</a:t>
            </a:r>
            <a:endParaRPr lang="zh-CN" altLang="en-US" noProof="1"/>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2_标题和内容">
    <p:spTree>
      <p:nvGrpSpPr>
        <p:cNvPr id="1" name=""/>
        <p:cNvGrpSpPr/>
        <p:nvPr/>
      </p:nvGrpSpPr>
      <p:grpSpPr>
        <a:xfrm>
          <a:off x="0" y="0"/>
          <a:ext cx="0" cy="0"/>
          <a:chOff x="0" y="0"/>
          <a:chExt cx="0" cy="0"/>
        </a:xfrm>
      </p:grpSpPr>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标题，文本与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1_自定义版式">
    <p:spTree>
      <p:nvGrpSpPr>
        <p:cNvPr id="1" name=""/>
        <p:cNvGrpSpPr/>
        <p:nvPr/>
      </p:nvGrpSpPr>
      <p:grpSpPr>
        <a:xfrm>
          <a:off x="0" y="0"/>
          <a:ext cx="0" cy="0"/>
          <a:chOff x="0" y="0"/>
          <a:chExt cx="0" cy="0"/>
        </a:xfrm>
      </p:grpSpPr>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userDrawn="1">
  <p:cSld name="标题，文本与两项内容">
    <p:spTree>
      <p:nvGrpSpPr>
        <p:cNvPr id="1" name=""/>
        <p:cNvGrpSpPr/>
        <p:nvPr/>
      </p:nvGrpSpPr>
      <p:grpSpPr>
        <a:xfrm>
          <a:off x="0" y="0"/>
          <a:ext cx="0" cy="0"/>
          <a:chOff x="0" y="0"/>
          <a:chExt cx="0" cy="0"/>
        </a:xfrm>
      </p:grpSpPr>
    </p:spTree>
  </p:cSld>
  <p:clrMapOvr>
    <a:masterClrMapping/>
  </p:clrMapOvr>
  <p:transition/>
  <p:hf sldNum="0" hdr="0"/>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2_自定义版式">
    <p:bg>
      <p:bgPr>
        <a:solidFill>
          <a:srgbClr val="000000"/>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520700" y="2493963"/>
            <a:ext cx="10602384" cy="1295400"/>
          </a:xfrm>
          <a:prstGeom prst="rect">
            <a:avLst/>
          </a:prstGeom>
        </p:spPr>
        <p:txBody>
          <a:bodyPr/>
          <a:lstStyle/>
          <a:p>
            <a:r>
              <a:rPr lang="zh-CN" altLang="en-US" noProof="1"/>
              <a:t>单击此处编辑母版标题样式</a:t>
            </a:r>
            <a:endParaRPr lang="zh-CN" altLang="en-US" noProof="1"/>
          </a:p>
        </p:txBody>
      </p:sp>
      <p:sp>
        <p:nvSpPr>
          <p:cNvPr id="5" name="日期占位符 2"/>
          <p:cNvSpPr>
            <a:spLocks noGrp="1"/>
          </p:cNvSpPr>
          <p:nvPr>
            <p:ph type="dt" sz="half" idx="2"/>
          </p:nvPr>
        </p:nvSpPr>
        <p:spPr>
          <a:xfrm>
            <a:off x="1117600" y="6356350"/>
            <a:ext cx="3657600" cy="365125"/>
          </a:xfrm>
          <a:prstGeom prst="rect">
            <a:avLst/>
          </a:prstGeom>
        </p:spPr>
        <p:txBody>
          <a:bodyPr/>
          <a:lstStyle/>
          <a:p>
            <a:pPr lvl="0" eaLnBrk="1" hangingPunct="1">
              <a:buFont typeface="Arial" panose="020B0604020202020204" pitchFamily="34" charset="0"/>
              <a:buNone/>
            </a:pPr>
            <a:fld id="{BB962C8B-B14F-4D97-AF65-F5344CB8AC3E}" type="datetimeFigureOut">
              <a:rPr lang="en-US" altLang="en-US" dirty="0"/>
            </a:fld>
            <a:endParaRPr lang="en-US" altLang="en-US" dirty="0"/>
          </a:p>
        </p:txBody>
      </p:sp>
      <p:sp>
        <p:nvSpPr>
          <p:cNvPr id="6" name="页脚占位符 3"/>
          <p:cNvSpPr>
            <a:spLocks noGrp="1"/>
          </p:cNvSpPr>
          <p:nvPr>
            <p:ph type="ftr" sz="quarter" idx="3"/>
          </p:nvPr>
        </p:nvSpPr>
        <p:spPr>
          <a:xfrm>
            <a:off x="5384800" y="6356350"/>
            <a:ext cx="5486400" cy="365125"/>
          </a:xfrm>
          <a:prstGeom prst="rect">
            <a:avLst/>
          </a:prstGeom>
        </p:spPr>
        <p:txBody>
          <a:bodyPr/>
          <a:lstStyle/>
          <a:p>
            <a:pPr lvl="0" eaLnBrk="1" hangingPunct="1">
              <a:buFont typeface="Arial" panose="020B0604020202020204" pitchFamily="34" charset="0"/>
              <a:buNone/>
            </a:pPr>
            <a:endParaRPr lang="en-US" altLang="en-US" dirty="0"/>
          </a:p>
        </p:txBody>
      </p:sp>
      <p:sp>
        <p:nvSpPr>
          <p:cNvPr id="7" name="灯片编号占位符 4"/>
          <p:cNvSpPr>
            <a:spLocks noGrp="1"/>
          </p:cNvSpPr>
          <p:nvPr>
            <p:ph type="sldNum" sz="quarter" idx="4"/>
          </p:nvPr>
        </p:nvSpPr>
        <p:spPr>
          <a:xfrm>
            <a:off x="11480800" y="6356350"/>
            <a:ext cx="3657600" cy="365125"/>
          </a:xfrm>
          <a:prstGeom prst="rect">
            <a:avLst/>
          </a:prstGeom>
        </p:spPr>
        <p:txBody>
          <a:bodyPr vert="horz" wrap="square" lIns="91440" tIns="45720" rIns="91440" bIns="45720" numCol="1" anchor="t" anchorCtr="0" compatLnSpc="1"/>
          <a:lstStyle/>
          <a:p>
            <a:pPr lvl="0" eaLnBrk="1" hangingPunct="1">
              <a:buFont typeface="Arial" panose="020B0604020202020204" pitchFamily="34" charset="0"/>
              <a:buNone/>
            </a:pPr>
            <a:fld id="{9A0DB2DC-4C9A-4742-B13C-FB6460FD3503}" type="slidenum">
              <a:rPr lang="en-US" altLang="en-US" dirty="0"/>
            </a:fld>
            <a:endParaRPr lang="en-US" altLang="en-US" dirty="0"/>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7" Type="http://schemas.openxmlformats.org/officeDocument/2006/relationships/image" Target="../media/image1.jpeg"/><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_rels/slideMaster2.xml.rels><?xml version="1.0" encoding="UTF-8" standalone="yes"?>
<Relationships xmlns="http://schemas.openxmlformats.org/package/2006/relationships"><Relationship Id="rId4" Type="http://schemas.openxmlformats.org/officeDocument/2006/relationships/theme" Target="../theme/theme2.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7.xml"/></Relationships>
</file>

<file path=ppt/slideMasters/_rels/slideMaster3.xml.rels><?xml version="1.0" encoding="UTF-8" standalone="yes"?>
<Relationships xmlns="http://schemas.openxmlformats.org/package/2006/relationships"><Relationship Id="rId4" Type="http://schemas.openxmlformats.org/officeDocument/2006/relationships/theme" Target="../theme/theme3.xml"/><Relationship Id="rId3" Type="http://schemas.openxmlformats.org/officeDocument/2006/relationships/image" Target="../media/image3.jpeg"/><Relationship Id="rId2" Type="http://schemas.openxmlformats.org/officeDocument/2006/relationships/image" Target="../media/image2.jpeg"/><Relationship Id="rId1" Type="http://schemas.openxmlformats.org/officeDocument/2006/relationships/slideLayout" Target="../slideLayouts/slideLayout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000000"/>
        </a:solidFill>
        <a:effectLst/>
      </p:bgPr>
    </p:bg>
    <p:spTree>
      <p:nvGrpSpPr>
        <p:cNvPr id="1" name=""/>
        <p:cNvGrpSpPr/>
        <p:nvPr/>
      </p:nvGrpSpPr>
      <p:grpSpPr>
        <a:xfrm>
          <a:off x="0" y="0"/>
          <a:ext cx="0" cy="0"/>
          <a:chOff x="0" y="0"/>
          <a:chExt cx="0" cy="0"/>
        </a:xfrm>
      </p:grpSpPr>
      <p:sp>
        <p:nvSpPr>
          <p:cNvPr id="1026" name="Rectangle 3"/>
          <p:cNvSpPr>
            <a:spLocks noChangeArrowheads="1"/>
          </p:cNvSpPr>
          <p:nvPr/>
        </p:nvSpPr>
        <p:spPr bwMode="auto">
          <a:xfrm>
            <a:off x="0" y="0"/>
            <a:ext cx="12192000" cy="1690688"/>
          </a:xfrm>
          <a:prstGeom prst="rect">
            <a:avLst/>
          </a:prstGeom>
          <a:solidFill>
            <a:srgbClr val="7889FB"/>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pic>
        <p:nvPicPr>
          <p:cNvPr id="1027" name="Picture 2"/>
          <p:cNvPicPr>
            <a:picLocks noChangeAspect="1"/>
          </p:cNvPicPr>
          <p:nvPr/>
        </p:nvPicPr>
        <p:blipFill>
          <a:blip r:embed="rId7"/>
          <a:stretch>
            <a:fillRect/>
          </a:stretch>
        </p:blipFill>
        <p:spPr>
          <a:xfrm>
            <a:off x="0" y="1644650"/>
            <a:ext cx="12193588" cy="3567113"/>
          </a:xfrm>
          <a:prstGeom prst="rect">
            <a:avLst/>
          </a:prstGeom>
          <a:noFill/>
          <a:ln w="9525">
            <a:noFill/>
          </a:ln>
        </p:spPr>
      </p:pic>
      <p:sp>
        <p:nvSpPr>
          <p:cNvPr id="1028" name="Rectangle 4"/>
          <p:cNvSpPr>
            <a:spLocks noChangeArrowheads="1"/>
          </p:cNvSpPr>
          <p:nvPr/>
        </p:nvSpPr>
        <p:spPr bwMode="auto">
          <a:xfrm>
            <a:off x="0" y="5167313"/>
            <a:ext cx="12192000" cy="1690688"/>
          </a:xfrm>
          <a:prstGeom prst="rect">
            <a:avLst/>
          </a:prstGeom>
          <a:solidFill>
            <a:srgbClr val="7889D7"/>
          </a:solidFill>
          <a:ln>
            <a:noFill/>
          </a:ln>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marL="0" marR="0" lvl="0" indent="0" algn="l" defTabSz="914400" rtl="0" eaLnBrk="1" fontAlgn="base" latinLnBrk="0" hangingPunct="1">
              <a:lnSpc>
                <a:spcPct val="100000"/>
              </a:lnSpc>
              <a:spcBef>
                <a:spcPct val="0"/>
              </a:spcBef>
              <a:spcAft>
                <a:spcPct val="0"/>
              </a:spcAft>
              <a:buClrTx/>
              <a:buSzTx/>
              <a:buFontTx/>
              <a:buNone/>
              <a:defRPr/>
            </a:pPr>
            <a:endParaRPr kumimoji="0" lang="zh-CN" altLang="en-US" sz="1800" b="0" i="0" u="none" strike="noStrike" kern="1200" cap="none" spc="0" normalizeH="0" baseline="0" noProof="0">
              <a:ln>
                <a:noFill/>
              </a:ln>
              <a:solidFill>
                <a:srgbClr val="000000"/>
              </a:solidFill>
              <a:effectLst/>
              <a:uLnTx/>
              <a:uFillTx/>
              <a:latin typeface="Arial" panose="020B0604020202020204" pitchFamily="34" charset="0"/>
              <a:ea typeface="宋体" panose="02010600030101010101" pitchFamily="2" charset="-122"/>
              <a:cs typeface="+mn-cs"/>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Lst>
  <p:transition/>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3600" b="1">
          <a:solidFill>
            <a:schemeClr val="tx1"/>
          </a:solidFill>
          <a:latin typeface="宋体" panose="02010600030101010101" pitchFamily="2" charset="-122"/>
          <a:ea typeface="宋体" panose="02010600030101010101" pitchFamily="2"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indent="-228600" algn="l" defTabSz="449580" rtl="0" eaLnBrk="0" fontAlgn="base" hangingPunct="0">
        <a:lnSpc>
          <a:spcPct val="102000"/>
        </a:lnSpc>
        <a:spcBef>
          <a:spcPts val="625"/>
        </a:spcBef>
        <a:spcAft>
          <a:spcPct val="0"/>
        </a:spcAft>
        <a:buClr>
          <a:srgbClr val="486AC1"/>
        </a:buClr>
        <a:buSzPct val="100000"/>
        <a:buFont typeface="Wingdings" panose="05000000000000000000" pitchFamily="2" charset="2"/>
        <a:buChar char=""/>
        <a:defRPr sz="2000">
          <a:solidFill>
            <a:srgbClr val="000000"/>
          </a:solidFill>
          <a:latin typeface="+mn-lt"/>
          <a:ea typeface="Arial" panose="020B0604020202020204" pitchFamily="34" charset="0"/>
          <a:cs typeface="+mn-cs"/>
        </a:defRPr>
      </a:lvl1pPr>
      <a:lvl2pPr marL="679450" indent="-214630" algn="l" defTabSz="449580" rtl="0" eaLnBrk="0" fontAlgn="base" hangingPunct="0">
        <a:lnSpc>
          <a:spcPct val="102000"/>
        </a:lnSpc>
        <a:spcBef>
          <a:spcPts val="340"/>
        </a:spcBef>
        <a:spcAft>
          <a:spcPts val="340"/>
        </a:spcAft>
        <a:buClr>
          <a:srgbClr val="486AC1"/>
        </a:buClr>
        <a:buSzPct val="100000"/>
        <a:buFont typeface="Arial" panose="020B0604020202020204" pitchFamily="34" charset="0"/>
        <a:buChar char="–"/>
        <a:defRPr sz="2800">
          <a:solidFill>
            <a:srgbClr val="000000"/>
          </a:solidFill>
          <a:latin typeface="+mn-lt"/>
          <a:cs typeface="+mn-cs"/>
        </a:defRPr>
      </a:lvl2pPr>
      <a:lvl3pPr marL="10877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3pPr>
      <a:lvl4pPr marL="1539875" indent="-168275" algn="l" defTabSz="449580" rtl="0" eaLnBrk="0" fontAlgn="base" hangingPunct="0">
        <a:lnSpc>
          <a:spcPct val="102000"/>
        </a:lnSpc>
        <a:spcBef>
          <a:spcPts val="375"/>
        </a:spcBef>
        <a:spcAft>
          <a:spcPct val="0"/>
        </a:spcAft>
        <a:buClr>
          <a:srgbClr val="486AC1"/>
        </a:buClr>
        <a:buSzPct val="100000"/>
        <a:buFont typeface="Tahoma" panose="020B0604030504040204" pitchFamily="34" charset="0"/>
        <a:buChar char="–"/>
        <a:defRPr sz="2000">
          <a:solidFill>
            <a:srgbClr val="000000"/>
          </a:solidFill>
          <a:latin typeface="+mn-lt"/>
          <a:cs typeface="+mn-cs"/>
        </a:defRPr>
      </a:lvl4pPr>
      <a:lvl5pPr marL="2002155" indent="-173355" algn="l" defTabSz="449580" rtl="0" eaLnBrk="0" fontAlgn="base" hangingPunct="0">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Arial" panose="020B0604020202020204" pitchFamily="34" charset="0"/>
        <a:buChar char="–"/>
        <a:defRPr sz="20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6"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pic>
        <p:nvPicPr>
          <p:cNvPr id="2050" name="Picture 2"/>
          <p:cNvPicPr>
            <a:picLocks noChangeAspect="1"/>
          </p:cNvPicPr>
          <p:nvPr/>
        </p:nvPicPr>
        <p:blipFill>
          <a:blip r:embed="rId2"/>
          <a:stretch>
            <a:fillRect/>
          </a:stretch>
        </p:blipFill>
        <p:spPr>
          <a:xfrm>
            <a:off x="0" y="6480175"/>
            <a:ext cx="12193588" cy="382588"/>
          </a:xfrm>
          <a:prstGeom prst="rect">
            <a:avLst/>
          </a:prstGeom>
          <a:noFill/>
          <a:ln w="9525">
            <a:noFill/>
          </a:ln>
        </p:spPr>
      </p:pic>
      <p:pic>
        <p:nvPicPr>
          <p:cNvPr id="2051" name="Picture 3"/>
          <p:cNvPicPr>
            <a:picLocks noChangeAspect="1"/>
          </p:cNvPicPr>
          <p:nvPr/>
        </p:nvPicPr>
        <p:blipFill>
          <a:blip r:embed="rId3"/>
          <a:stretch>
            <a:fillRect/>
          </a:stretch>
        </p:blipFill>
        <p:spPr>
          <a:xfrm>
            <a:off x="0" y="0"/>
            <a:ext cx="12193588" cy="382588"/>
          </a:xfrm>
          <a:prstGeom prst="rect">
            <a:avLst/>
          </a:prstGeom>
          <a:noFill/>
          <a:ln w="9525">
            <a:noFill/>
          </a:ln>
        </p:spPr>
      </p:pic>
      <p:sp>
        <p:nvSpPr>
          <p:cNvPr id="2052" name="Rectangle 4"/>
          <p:cNvSpPr>
            <a:spLocks noGrp="1"/>
          </p:cNvSpPr>
          <p:nvPr>
            <p:ph type="title"/>
          </p:nvPr>
        </p:nvSpPr>
        <p:spPr>
          <a:xfrm>
            <a:off x="493713" y="495300"/>
            <a:ext cx="10893425" cy="495300"/>
          </a:xfrm>
          <a:prstGeom prst="rect">
            <a:avLst/>
          </a:prstGeom>
          <a:noFill/>
          <a:ln w="9525">
            <a:noFill/>
          </a:ln>
        </p:spPr>
        <p:txBody>
          <a:bodyPr lIns="90000" tIns="46800" rIns="90000" bIns="46800"/>
          <a:lstStyle/>
          <a:p>
            <a:pPr lvl="0"/>
            <a:r>
              <a:rPr lang="en-US" altLang="zh-CN" dirty="0"/>
              <a:t>Click to edit the title text format</a:t>
            </a:r>
            <a:endParaRPr lang="en-US" altLang="zh-CN" dirty="0"/>
          </a:p>
        </p:txBody>
      </p:sp>
      <p:sp>
        <p:nvSpPr>
          <p:cNvPr id="2053" name="Rectangle 5"/>
          <p:cNvSpPr>
            <a:spLocks noGrp="1"/>
          </p:cNvSpPr>
          <p:nvPr>
            <p:ph type="body"/>
          </p:nvPr>
        </p:nvSpPr>
        <p:spPr>
          <a:xfrm>
            <a:off x="931863" y="1535113"/>
            <a:ext cx="10447337" cy="4554537"/>
          </a:xfrm>
          <a:prstGeom prst="rect">
            <a:avLst/>
          </a:prstGeom>
          <a:noFill/>
          <a:ln w="9525">
            <a:noFill/>
          </a:ln>
        </p:spPr>
        <p:txBody>
          <a:bodyPr lIns="90000" tIns="46800" rIns="90000" bIns="46800"/>
          <a:lstStyle/>
          <a:p>
            <a:pPr lvl="0"/>
            <a:r>
              <a:rPr lang="en-US" altLang="zh-CN" dirty="0"/>
              <a:t>Click to edit the outline text format</a:t>
            </a:r>
            <a:endParaRPr lang="en-US" altLang="zh-CN" dirty="0"/>
          </a:p>
          <a:p>
            <a:pPr lvl="1"/>
            <a:r>
              <a:rPr lang="en-US" altLang="zh-CN" dirty="0"/>
              <a:t>Second Outline Level</a:t>
            </a:r>
            <a:endParaRPr lang="en-US" altLang="zh-CN" dirty="0"/>
          </a:p>
          <a:p>
            <a:pPr lvl="2"/>
            <a:r>
              <a:rPr lang="en-US" altLang="zh-CN" dirty="0"/>
              <a:t>Third Outline Level</a:t>
            </a:r>
            <a:endParaRPr lang="en-US" altLang="zh-CN" dirty="0"/>
          </a:p>
          <a:p>
            <a:pPr lvl="3"/>
            <a:r>
              <a:rPr lang="en-US" altLang="zh-CN" dirty="0"/>
              <a:t>Fourth Outline Level</a:t>
            </a:r>
            <a:endParaRPr lang="en-US" altLang="zh-CN" dirty="0"/>
          </a:p>
          <a:p>
            <a:pPr lvl="4"/>
            <a:r>
              <a:rPr lang="en-US" altLang="zh-CN" dirty="0"/>
              <a:t>Fifth Outline Level</a:t>
            </a:r>
            <a:endParaRPr lang="en-US" altLang="zh-CN" dirty="0"/>
          </a:p>
          <a:p>
            <a:pPr lvl="4"/>
            <a:r>
              <a:rPr lang="en-US" altLang="zh-CN" dirty="0"/>
              <a:t>Sixth Outline Level</a:t>
            </a:r>
            <a:endParaRPr lang="en-US" altLang="zh-CN" dirty="0"/>
          </a:p>
          <a:p>
            <a:pPr lvl="4"/>
            <a:r>
              <a:rPr lang="en-US" altLang="zh-CN" dirty="0"/>
              <a:t>Seventh Outline Level</a:t>
            </a:r>
            <a:endParaRPr lang="en-US" altLang="zh-CN" dirty="0"/>
          </a:p>
          <a:p>
            <a:pPr lvl="4"/>
            <a:r>
              <a:rPr lang="en-US" altLang="zh-CN" dirty="0"/>
              <a:t>Eighth Outline Level</a:t>
            </a:r>
            <a:endParaRPr lang="en-US" altLang="zh-CN" dirty="0"/>
          </a:p>
          <a:p>
            <a:pPr lvl="4"/>
            <a:r>
              <a:rPr lang="en-US" altLang="zh-CN" dirty="0"/>
              <a:t>Ninth Outline Level</a:t>
            </a:r>
            <a:endParaRPr lang="en-US" altLang="zh-CN" dirty="0"/>
          </a:p>
        </p:txBody>
      </p:sp>
    </p:spTree>
  </p:cSld>
  <p:clrMap bg1="lt1" tx1="dk1" bg2="lt2" tx2="dk2" accent1="accent1" accent2="accent2" accent3="accent3" accent4="accent4" accent5="accent5" accent6="accent6" hlink="hlink" folHlink="folHlink"/>
  <p:sldLayoutIdLst>
    <p:sldLayoutId id="2147483658" r:id="rId1"/>
  </p:sldLayoutIdLst>
  <p:hf sldNum="0" hdr="0" ftr="0" dt="0"/>
  <p:txStyles>
    <p:title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p:titleStyle>
    <p:body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p:bodyStyle>
    <p:otherStyle>
      <a:defPPr>
        <a:defRPr lang="zh-CN"/>
      </a:defPPr>
      <a:lvl1pPr marL="0" algn="l" defTabSz="914400" rtl="0" eaLnBrk="1" latinLnBrk="0" hangingPunct="1">
        <a:defRPr sz="1800" kern="1200">
          <a:solidFill>
            <a:schemeClr val="tx1"/>
          </a:solidFill>
          <a:latin typeface="+mn-lt"/>
          <a:ea typeface="Arial" panose="020B0604020202020204" pitchFamily="34" charset="0"/>
          <a:cs typeface="+mn-cs"/>
        </a:defRPr>
      </a:lvl1pPr>
      <a:lvl2pPr marL="457200" algn="l" defTabSz="914400" rtl="0" eaLnBrk="1" latinLnBrk="0" hangingPunct="1">
        <a:defRPr sz="1800" kern="1200">
          <a:solidFill>
            <a:schemeClr val="tx1"/>
          </a:solidFill>
          <a:latin typeface="+mn-lt"/>
          <a:ea typeface="Arial" panose="020B0604020202020204" pitchFamily="34" charset="0"/>
          <a:cs typeface="+mn-cs"/>
        </a:defRPr>
      </a:lvl2pPr>
      <a:lvl3pPr marL="914400" algn="l" defTabSz="914400" rtl="0" eaLnBrk="1" latinLnBrk="0" hangingPunct="1">
        <a:defRPr sz="1800" kern="1200">
          <a:solidFill>
            <a:schemeClr val="tx1"/>
          </a:solidFill>
          <a:latin typeface="+mn-lt"/>
          <a:ea typeface="Arial" panose="020B0604020202020204" pitchFamily="34" charset="0"/>
          <a:cs typeface="+mn-cs"/>
        </a:defRPr>
      </a:lvl3pPr>
      <a:lvl4pPr marL="1371600" algn="l" defTabSz="914400" rtl="0" eaLnBrk="1" latinLnBrk="0" hangingPunct="1">
        <a:defRPr sz="1800" kern="1200">
          <a:solidFill>
            <a:schemeClr val="tx1"/>
          </a:solidFill>
          <a:latin typeface="+mn-lt"/>
          <a:ea typeface="Arial" panose="020B0604020202020204" pitchFamily="34" charset="0"/>
          <a:cs typeface="+mn-cs"/>
        </a:defRPr>
      </a:lvl4pPr>
      <a:lvl5pPr marL="1828800" algn="l" defTabSz="914400" rtl="0" eaLnBrk="1" latinLnBrk="0" hangingPunct="1">
        <a:defRPr sz="1800" kern="1200">
          <a:solidFill>
            <a:schemeClr val="tx1"/>
          </a:solidFill>
          <a:latin typeface="+mn-lt"/>
          <a:ea typeface="Arial" panose="020B0604020202020204" pitchFamily="34" charset="0"/>
          <a:cs typeface="+mn-cs"/>
        </a:defRPr>
      </a:lvl5pPr>
      <a:lvl6pPr marL="2286000" algn="l" defTabSz="914400" rtl="0" eaLnBrk="1" latinLnBrk="0" hangingPunct="1">
        <a:defRPr sz="1800" kern="1200">
          <a:solidFill>
            <a:schemeClr val="tx1"/>
          </a:solidFill>
          <a:latin typeface="+mn-lt"/>
          <a:ea typeface="Arial" panose="020B0604020202020204" pitchFamily="34" charset="0"/>
          <a:cs typeface="+mn-cs"/>
        </a:defRPr>
      </a:lvl6pPr>
      <a:lvl7pPr marL="2743200" algn="l" defTabSz="914400" rtl="0" eaLnBrk="1" latinLnBrk="0" hangingPunct="1">
        <a:defRPr sz="1800" kern="1200">
          <a:solidFill>
            <a:schemeClr val="tx1"/>
          </a:solidFill>
          <a:latin typeface="+mn-lt"/>
          <a:ea typeface="Arial" panose="020B0604020202020204" pitchFamily="34" charset="0"/>
          <a:cs typeface="+mn-cs"/>
        </a:defRPr>
      </a:lvl7pPr>
      <a:lvl8pPr marL="3200400" algn="l" defTabSz="914400" rtl="0" eaLnBrk="1" latinLnBrk="0" hangingPunct="1">
        <a:defRPr sz="1800" kern="1200">
          <a:solidFill>
            <a:schemeClr val="tx1"/>
          </a:solidFill>
          <a:latin typeface="+mn-lt"/>
          <a:ea typeface="Arial" panose="020B0604020202020204" pitchFamily="34" charset="0"/>
          <a:cs typeface="+mn-cs"/>
        </a:defRPr>
      </a:lvl8pPr>
      <a:lvl9pPr marL="3657600" algn="l" defTabSz="914400" rtl="0" eaLnBrk="1" latinLnBrk="0" hangingPunct="1">
        <a:defRPr sz="1800" kern="1200">
          <a:solidFill>
            <a:schemeClr val="tx1"/>
          </a:solidFill>
          <a:latin typeface="+mn-lt"/>
          <a:ea typeface="Arial" panose="020B0604020202020204" pitchFamily="34" charset="0"/>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4.jpeg"/></Relationships>
</file>

<file path=ppt/slides/_rels/slide1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6.png"/><Relationship Id="rId1" Type="http://schemas.openxmlformats.org/officeDocument/2006/relationships/hyperlink" Target="https://www.oracle.com/java/technologies/javase-downloads.html" TargetMode="External"/></Relationships>
</file>

<file path=ppt/slides/_rels/slide23.xml.rels><?xml version="1.0" encoding="UTF-8" standalone="yes"?>
<Relationships xmlns="http://schemas.openxmlformats.org/package/2006/relationships"><Relationship Id="rId4" Type="http://schemas.openxmlformats.org/officeDocument/2006/relationships/slideLayout" Target="../slideLayouts/slideLayout7.xml"/><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image" Target="../media/image7.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1.png"/><Relationship Id="rId1" Type="http://schemas.openxmlformats.org/officeDocument/2006/relationships/image" Target="../media/image10.png"/></Relationships>
</file>

<file path=ppt/slides/_rels/slide2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2.jpeg"/></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3.jpeg"/></Relationships>
</file>

<file path=ppt/slides/_rels/slide2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4.png"/></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5.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2.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16.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5" Type="http://schemas.openxmlformats.org/officeDocument/2006/relationships/slideLayout" Target="../slideLayouts/slideLayout7.xml"/><Relationship Id="rId4" Type="http://schemas.openxmlformats.org/officeDocument/2006/relationships/hyperlink" Target="https://baike.baidu.com/item/JDK/1011" TargetMode="External"/><Relationship Id="rId3" Type="http://schemas.openxmlformats.org/officeDocument/2006/relationships/hyperlink" Target="https://baike.baidu.com/item/%E5%BC%80%E5%8F%91%E5%B7%A5%E5%85%B7" TargetMode="External"/><Relationship Id="rId2" Type="http://schemas.openxmlformats.org/officeDocument/2006/relationships/hyperlink" Target="https://baike.baidu.com/item/Java%E8%AF%AD%E8%A8%80" TargetMode="External"/><Relationship Id="rId1" Type="http://schemas.openxmlformats.org/officeDocument/2006/relationships/hyperlink" Target="https://baike.baidu.com/item/%E9%9B%86%E6%88%90%E5%BC%80%E5%8F%91%E7%8E%AF%E5%A2%83" TargetMode="External"/></Relationships>
</file>

<file path=ppt/slides/_rels/slide3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7.jpeg"/><Relationship Id="rId1" Type="http://schemas.openxmlformats.org/officeDocument/2006/relationships/hyperlink" Target="https://www.eclipse.org/downloads/packages/" TargetMode="External"/></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19.png"/><Relationship Id="rId1" Type="http://schemas.openxmlformats.org/officeDocument/2006/relationships/image" Target="../media/image18.jpe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0.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1.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3.png"/><Relationship Id="rId1" Type="http://schemas.openxmlformats.org/officeDocument/2006/relationships/image" Target="../media/image22.jpeg"/></Relationships>
</file>

<file path=ppt/slides/_rels/slide45.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5.png"/><Relationship Id="rId1" Type="http://schemas.openxmlformats.org/officeDocument/2006/relationships/image" Target="../media/image24.png"/></Relationships>
</file>

<file path=ppt/slides/_rels/slide4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6.png"/></Relationships>
</file>

<file path=ppt/slides/_rels/slide47.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28.png"/><Relationship Id="rId1" Type="http://schemas.openxmlformats.org/officeDocument/2006/relationships/image" Target="../media/image27.jpeg"/></Relationships>
</file>

<file path=ppt/slides/_rels/slide4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9.png"/></Relationships>
</file>

<file path=ppt/slides/_rels/slide49.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3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1447800" y="2873375"/>
            <a:ext cx="8458200" cy="1012825"/>
          </a:xfrm>
          <a:prstGeom prst="rect">
            <a:avLst/>
          </a:prstGeom>
          <a:noFill/>
          <a:ln w="9525">
            <a:noFill/>
          </a:ln>
          <a:effectLst>
            <a:outerShdw dist="53882" dir="2699999" algn="ctr" rotWithShape="0">
              <a:schemeClr val="bg1">
                <a:alpha val="50000"/>
              </a:schemeClr>
            </a:outerShdw>
          </a:effectLst>
        </p:spPr>
        <p:txBody>
          <a:bodyPr anchor="ctr"/>
          <a:lstStyle>
            <a:lvl1pPr marL="0" lvl="0" indent="0" algn="ctr" defTabSz="914400" rtl="0" eaLnBrk="1" fontAlgn="base" latinLnBrk="0" hangingPunct="1">
              <a:lnSpc>
                <a:spcPct val="100000"/>
              </a:lnSpc>
              <a:spcBef>
                <a:spcPct val="0"/>
              </a:spcBef>
              <a:spcAft>
                <a:spcPct val="0"/>
              </a:spcAft>
              <a:buClrTx/>
              <a:buSzTx/>
              <a:buFontTx/>
              <a:buNone/>
              <a:defRPr sz="3600" b="1" u="none" kern="1200" baseline="0">
                <a:solidFill>
                  <a:schemeClr val="tx1"/>
                </a:solidFill>
                <a:latin typeface="Verdana" panose="020B0604030504040204" pitchFamily="34" charset="0"/>
              </a:defRPr>
            </a:lvl1pPr>
          </a:lstStyle>
          <a:p>
            <a:pPr marL="0" marR="0" lvl="0" indent="0" algn="ctr" defTabSz="914400" rtl="0" eaLnBrk="1" fontAlgn="base" latinLnBrk="0" hangingPunct="1">
              <a:lnSpc>
                <a:spcPct val="100000"/>
              </a:lnSpc>
              <a:spcBef>
                <a:spcPct val="0"/>
              </a:spcBef>
              <a:spcAft>
                <a:spcPct val="0"/>
              </a:spcAft>
              <a:buClrTx/>
              <a:buSzTx/>
              <a:buFontTx/>
              <a:buNone/>
              <a:defRPr/>
            </a:pP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《Java</a:t>
            </a:r>
            <a:r>
              <a:rPr kumimoji="0" lang="zh-CN" altLang="en-US"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程序设计案例教程</a:t>
            </a:r>
            <a:r>
              <a:rPr kumimoji="0" lang="en-US" altLang="zh-CN" sz="4600" b="1" i="0" u="none" strike="noStrike" kern="1200" cap="none" spc="0" normalizeH="0" baseline="0" noProof="1">
                <a:ln>
                  <a:noFill/>
                </a:ln>
                <a:solidFill>
                  <a:schemeClr val="tx2"/>
                </a:solidFill>
                <a:effectLst/>
                <a:uLnTx/>
                <a:uFillTx/>
                <a:latin typeface="Times New Roman" panose="02020603050405020304" pitchFamily="18" charset="0"/>
                <a:ea typeface="宋体" panose="02010600030101010101" pitchFamily="2" charset="-122"/>
                <a:cs typeface="+mn-cs"/>
                <a:sym typeface="+mn-ea"/>
              </a:rPr>
              <a:t>》</a:t>
            </a:r>
            <a:endParaRPr kumimoji="0" lang="zh-CN" altLang="en-US" sz="4600" b="1" i="0" u="none" strike="noStrike" kern="1200" cap="none" spc="0" normalizeH="0" baseline="0" noProof="1">
              <a:ln>
                <a:noFill/>
              </a:ln>
              <a:solidFill>
                <a:schemeClr val="tx2"/>
              </a:solidFill>
              <a:effectLst>
                <a:outerShdw blurRad="38100" dist="38100" dir="2700000">
                  <a:srgbClr val="FFFFFF"/>
                </a:outerShdw>
              </a:effectLst>
              <a:uLnTx/>
              <a:uFillTx/>
              <a:latin typeface="Times New Roman" panose="02020603050405020304" pitchFamily="18" charset="0"/>
              <a:ea typeface="宋体" panose="02010600030101010101" pitchFamily="2" charset="-122"/>
              <a:cs typeface="+mn-cs"/>
              <a:sym typeface="+mn-ea"/>
            </a:endParaRPr>
          </a:p>
        </p:txBody>
      </p:sp>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1.1.3 Java</a:t>
            </a:r>
            <a:r>
              <a:rPr lang="zh-CN" altLang="en-US" dirty="0">
                <a:ea typeface="宋体" panose="02010600030101010101" pitchFamily="2" charset="-122"/>
                <a:sym typeface="Arial" panose="020B0604020202020204" pitchFamily="34" charset="0"/>
              </a:rPr>
              <a:t>语言的应用</a:t>
            </a:r>
            <a:endParaRPr lang="zh-CN" altLang="en-US" dirty="0">
              <a:sym typeface="Arial" panose="020B0604020202020204" pitchFamily="34" charset="0"/>
            </a:endParaRPr>
          </a:p>
        </p:txBody>
      </p:sp>
      <p:sp>
        <p:nvSpPr>
          <p:cNvPr id="8" name="内容占位符 57386"/>
          <p:cNvSpPr txBox="1"/>
          <p:nvPr/>
        </p:nvSpPr>
        <p:spPr>
          <a:xfrm>
            <a:off x="782299" y="983673"/>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457200"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Standard Edition</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effectLst/>
                <a:latin typeface="宋体" panose="02010600030101010101" pitchFamily="2" charset="-122"/>
                <a:ea typeface="宋体" panose="02010600030101010101" pitchFamily="2" charset="-122"/>
              </a:rPr>
              <a:t>Java SE </a:t>
            </a:r>
            <a:r>
              <a:rPr lang="zh-CN" altLang="zh-CN" sz="1800" kern="100" dirty="0">
                <a:effectLst/>
                <a:latin typeface="Times New Roman" panose="02020603050405020304" pitchFamily="18" charset="0"/>
                <a:ea typeface="宋体" panose="02010600030101010101" pitchFamily="2" charset="-122"/>
              </a:rPr>
              <a:t>以前称为</a:t>
            </a:r>
            <a:r>
              <a:rPr lang="en-US" altLang="zh-CN" sz="1800" kern="100" dirty="0">
                <a:effectLst/>
                <a:latin typeface="Times New Roman" panose="02020603050405020304" pitchFamily="18" charset="0"/>
                <a:ea typeface="宋体" panose="02010600030101010101" pitchFamily="2" charset="-122"/>
              </a:rPr>
              <a:t> J2SE</a:t>
            </a:r>
            <a:r>
              <a:rPr lang="zh-CN" altLang="zh-CN" sz="1800" kern="100" dirty="0">
                <a:effectLst/>
                <a:latin typeface="Times New Roman" panose="02020603050405020304" pitchFamily="18" charset="0"/>
                <a:ea typeface="宋体" panose="02010600030101010101" pitchFamily="2" charset="-122"/>
              </a:rPr>
              <a:t>。它允许开发和部署在桌面、服务器、嵌入式环境和实时环境中使用的</a:t>
            </a:r>
            <a:r>
              <a:rPr lang="en-US" altLang="zh-CN" sz="1800" kern="100" dirty="0">
                <a:effectLst/>
                <a:latin typeface="Times New Roman" panose="02020603050405020304" pitchFamily="18" charset="0"/>
                <a:ea typeface="宋体" panose="02010600030101010101" pitchFamily="2" charset="-122"/>
              </a:rPr>
              <a:t> Java </a:t>
            </a:r>
            <a:r>
              <a:rPr lang="zh-CN" altLang="zh-CN" sz="1800" kern="100" dirty="0">
                <a:effectLst/>
                <a:latin typeface="Times New Roman" panose="02020603050405020304" pitchFamily="18" charset="0"/>
                <a:ea typeface="宋体" panose="02010600030101010101" pitchFamily="2" charset="-122"/>
              </a:rPr>
              <a:t>应用程序。</a:t>
            </a:r>
            <a:r>
              <a:rPr lang="en-US" altLang="zh-CN" sz="1800" kern="100" dirty="0">
                <a:effectLst/>
                <a:latin typeface="Times New Roman" panose="02020603050405020304" pitchFamily="18" charset="0"/>
                <a:ea typeface="宋体" panose="02010600030101010101" pitchFamily="2" charset="-122"/>
              </a:rPr>
              <a:t>Java SE </a:t>
            </a:r>
            <a:r>
              <a:rPr lang="zh-CN" altLang="zh-CN" sz="1800" kern="100" dirty="0">
                <a:effectLst/>
                <a:latin typeface="Times New Roman" panose="02020603050405020304" pitchFamily="18" charset="0"/>
                <a:ea typeface="宋体" panose="02010600030101010101" pitchFamily="2" charset="-122"/>
              </a:rPr>
              <a:t>包含了支持</a:t>
            </a:r>
            <a:r>
              <a:rPr lang="en-US" altLang="zh-CN" sz="1800" kern="100" dirty="0">
                <a:effectLst/>
                <a:latin typeface="Times New Roman" panose="02020603050405020304" pitchFamily="18" charset="0"/>
                <a:ea typeface="宋体" panose="02010600030101010101" pitchFamily="2" charset="-122"/>
              </a:rPr>
              <a:t> Java Web </a:t>
            </a:r>
            <a:r>
              <a:rPr lang="zh-CN" altLang="zh-CN" sz="1800" kern="100" dirty="0">
                <a:effectLst/>
                <a:latin typeface="Times New Roman" panose="02020603050405020304" pitchFamily="18" charset="0"/>
                <a:ea typeface="宋体" panose="02010600030101010101" pitchFamily="2" charset="-122"/>
              </a:rPr>
              <a:t>服务开发的类，并为</a:t>
            </a:r>
            <a:r>
              <a:rPr lang="en-US" altLang="zh-CN" sz="1800" kern="100" dirty="0">
                <a:effectLst/>
                <a:latin typeface="Times New Roman" panose="02020603050405020304" pitchFamily="18" charset="0"/>
                <a:ea typeface="宋体" panose="02010600030101010101" pitchFamily="2" charset="-122"/>
              </a:rPr>
              <a:t> Java Platform</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Enterprise Edition</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 EE</a:t>
            </a:r>
            <a:r>
              <a:rPr lang="zh-CN" altLang="zh-CN" sz="1800" kern="100" dirty="0">
                <a:effectLst/>
                <a:latin typeface="Times New Roman" panose="02020603050405020304" pitchFamily="18" charset="0"/>
                <a:ea typeface="宋体" panose="02010600030101010101" pitchFamily="2" charset="-122"/>
              </a:rPr>
              <a:t>）提供基础。</a:t>
            </a:r>
            <a:endParaRPr lang="zh-CN" altLang="zh-CN" sz="1800" kern="100" dirty="0">
              <a:effectLst/>
              <a:latin typeface="Times New Roman" panose="02020603050405020304" pitchFamily="18" charset="0"/>
              <a:ea typeface="宋体" panose="02010600030101010101" pitchFamily="2" charset="-122"/>
            </a:endParaRPr>
          </a:p>
          <a:p>
            <a:pPr indent="457200"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Enterprise Edition</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zh-CN" altLang="zh-CN" sz="1800" kern="100" dirty="0">
                <a:effectLst/>
                <a:latin typeface="Times New Roman" panose="02020603050405020304" pitchFamily="18" charset="0"/>
                <a:ea typeface="宋体" panose="02010600030101010101" pitchFamily="2" charset="-122"/>
              </a:rPr>
              <a:t>这个版本以前称为</a:t>
            </a:r>
            <a:r>
              <a:rPr lang="en-US" altLang="zh-CN" sz="1800" kern="100" dirty="0">
                <a:effectLst/>
                <a:latin typeface="Times New Roman" panose="02020603050405020304" pitchFamily="18" charset="0"/>
                <a:ea typeface="宋体" panose="02010600030101010101" pitchFamily="2" charset="-122"/>
              </a:rPr>
              <a:t> J2EE</a:t>
            </a:r>
            <a:r>
              <a:rPr lang="zh-CN" altLang="zh-CN" sz="1800" kern="100" dirty="0">
                <a:effectLst/>
                <a:latin typeface="Times New Roman" panose="02020603050405020304" pitchFamily="18" charset="0"/>
                <a:ea typeface="宋体" panose="02010600030101010101" pitchFamily="2" charset="-122"/>
              </a:rPr>
              <a:t>。企业版本帮助开发和部署可移植、健壮、可伸缩且安全的服务器端</a:t>
            </a:r>
            <a:r>
              <a:rPr lang="en-US" altLang="zh-CN" sz="1800" kern="100" dirty="0">
                <a:effectLst/>
                <a:latin typeface="Times New Roman" panose="02020603050405020304" pitchFamily="18" charset="0"/>
                <a:ea typeface="宋体" panose="02010600030101010101" pitchFamily="2" charset="-122"/>
              </a:rPr>
              <a:t> Java </a:t>
            </a:r>
            <a:r>
              <a:rPr lang="zh-CN" altLang="zh-CN" sz="1800" kern="100" dirty="0">
                <a:effectLst/>
                <a:latin typeface="Times New Roman" panose="02020603050405020304" pitchFamily="18" charset="0"/>
                <a:ea typeface="宋体" panose="02010600030101010101" pitchFamily="2" charset="-122"/>
              </a:rPr>
              <a:t>应用程序。</a:t>
            </a:r>
            <a:r>
              <a:rPr lang="en-US" altLang="zh-CN" sz="1800" kern="100" dirty="0">
                <a:effectLst/>
                <a:latin typeface="Times New Roman" panose="02020603050405020304" pitchFamily="18" charset="0"/>
                <a:ea typeface="宋体" panose="02010600030101010101" pitchFamily="2" charset="-122"/>
              </a:rPr>
              <a:t>Java EE </a:t>
            </a:r>
            <a:r>
              <a:rPr lang="zh-CN" altLang="zh-CN" sz="1800" kern="100" dirty="0">
                <a:effectLst/>
                <a:latin typeface="Times New Roman" panose="02020603050405020304" pitchFamily="18" charset="0"/>
                <a:ea typeface="宋体" panose="02010600030101010101" pitchFamily="2" charset="-122"/>
              </a:rPr>
              <a:t>是在</a:t>
            </a:r>
            <a:r>
              <a:rPr lang="en-US" altLang="zh-CN" sz="1800" kern="100" dirty="0">
                <a:effectLst/>
                <a:latin typeface="Times New Roman" panose="02020603050405020304" pitchFamily="18" charset="0"/>
                <a:ea typeface="宋体" panose="02010600030101010101" pitchFamily="2" charset="-122"/>
              </a:rPr>
              <a:t> Java SE </a:t>
            </a:r>
            <a:r>
              <a:rPr lang="zh-CN" altLang="zh-CN" sz="1800" kern="100" dirty="0">
                <a:effectLst/>
                <a:latin typeface="Times New Roman" panose="02020603050405020304" pitchFamily="18" charset="0"/>
                <a:ea typeface="宋体" panose="02010600030101010101" pitchFamily="2" charset="-122"/>
              </a:rPr>
              <a:t>的基础上构建的，它提供</a:t>
            </a:r>
            <a:r>
              <a:rPr lang="en-US" altLang="zh-CN" sz="1800" kern="100" dirty="0">
                <a:effectLst/>
                <a:latin typeface="Times New Roman" panose="02020603050405020304" pitchFamily="18" charset="0"/>
                <a:ea typeface="宋体" panose="02010600030101010101" pitchFamily="2" charset="-122"/>
              </a:rPr>
              <a:t> Web </a:t>
            </a:r>
            <a:r>
              <a:rPr lang="zh-CN" altLang="zh-CN" sz="1800" kern="100" dirty="0">
                <a:effectLst/>
                <a:latin typeface="Times New Roman" panose="02020603050405020304" pitchFamily="18" charset="0"/>
                <a:ea typeface="宋体" panose="02010600030101010101" pitchFamily="2" charset="-122"/>
              </a:rPr>
              <a:t>服务、组件模型、管理和通信</a:t>
            </a:r>
            <a:r>
              <a:rPr lang="en-US" altLang="zh-CN" sz="1800" kern="100" dirty="0">
                <a:effectLst/>
                <a:latin typeface="Times New Roman" panose="02020603050405020304" pitchFamily="18" charset="0"/>
                <a:ea typeface="宋体" panose="02010600030101010101" pitchFamily="2" charset="-122"/>
              </a:rPr>
              <a:t> API</a:t>
            </a:r>
            <a:r>
              <a:rPr lang="zh-CN" altLang="zh-CN" sz="1800" kern="100" dirty="0">
                <a:effectLst/>
                <a:latin typeface="Times New Roman" panose="02020603050405020304" pitchFamily="18" charset="0"/>
                <a:ea typeface="宋体" panose="02010600030101010101" pitchFamily="2" charset="-122"/>
              </a:rPr>
              <a:t>，可以用来实现企业级的面向服务体系结构（</a:t>
            </a:r>
            <a:r>
              <a:rPr lang="en-US" altLang="zh-CN" sz="1800" kern="100" dirty="0">
                <a:effectLst/>
                <a:latin typeface="Times New Roman" panose="02020603050405020304" pitchFamily="18" charset="0"/>
                <a:ea typeface="宋体" panose="02010600030101010101" pitchFamily="2" charset="-122"/>
              </a:rPr>
              <a:t>service-oriented architecture</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SOA</a:t>
            </a:r>
            <a:r>
              <a:rPr lang="zh-CN" altLang="zh-CN" sz="1800" kern="100" dirty="0">
                <a:effectLst/>
                <a:latin typeface="Times New Roman" panose="02020603050405020304" pitchFamily="18" charset="0"/>
                <a:ea typeface="宋体" panose="02010600030101010101" pitchFamily="2" charset="-122"/>
              </a:rPr>
              <a:t>）和</a:t>
            </a:r>
            <a:r>
              <a:rPr lang="en-US" altLang="zh-CN" sz="1800" kern="100" dirty="0">
                <a:effectLst/>
                <a:latin typeface="Times New Roman" panose="02020603050405020304" pitchFamily="18" charset="0"/>
                <a:ea typeface="宋体" panose="02010600030101010101" pitchFamily="2" charset="-122"/>
              </a:rPr>
              <a:t> Web 2.0 </a:t>
            </a:r>
            <a:r>
              <a:rPr lang="zh-CN" altLang="zh-CN" sz="1800" kern="100" dirty="0">
                <a:effectLst/>
                <a:latin typeface="Times New Roman" panose="02020603050405020304" pitchFamily="18" charset="0"/>
                <a:ea typeface="宋体" panose="02010600030101010101" pitchFamily="2" charset="-122"/>
              </a:rPr>
              <a:t>应用程序。</a:t>
            </a:r>
            <a:endParaRPr lang="zh-CN" altLang="zh-CN" sz="1800" kern="100" dirty="0">
              <a:effectLst/>
              <a:latin typeface="Times New Roman" panose="02020603050405020304" pitchFamily="18" charset="0"/>
              <a:ea typeface="宋体" panose="02010600030101010101" pitchFamily="2" charset="-122"/>
            </a:endParaRPr>
          </a:p>
          <a:p>
            <a:pPr indent="457200"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Java ME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Micro Edition</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zh-CN" altLang="zh-CN" sz="1800" kern="100" dirty="0">
                <a:effectLst/>
                <a:latin typeface="Times New Roman" panose="02020603050405020304" pitchFamily="18" charset="0"/>
                <a:ea typeface="宋体" panose="02010600030101010101" pitchFamily="2" charset="-122"/>
              </a:rPr>
              <a:t>这个版本以前称为</a:t>
            </a:r>
            <a:r>
              <a:rPr lang="en-US" altLang="zh-CN" sz="1800" kern="100" dirty="0">
                <a:effectLst/>
                <a:latin typeface="Times New Roman" panose="02020603050405020304" pitchFamily="18" charset="0"/>
                <a:ea typeface="宋体" panose="02010600030101010101" pitchFamily="2" charset="-122"/>
              </a:rPr>
              <a:t> J2ME</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 ME </a:t>
            </a:r>
            <a:r>
              <a:rPr lang="zh-CN" altLang="zh-CN" sz="1800" kern="100" dirty="0">
                <a:effectLst/>
                <a:latin typeface="Times New Roman" panose="02020603050405020304" pitchFamily="18" charset="0"/>
                <a:ea typeface="宋体" panose="02010600030101010101" pitchFamily="2" charset="-122"/>
              </a:rPr>
              <a:t>为在移动设备和嵌入式设备（比如手机、</a:t>
            </a:r>
            <a:r>
              <a:rPr lang="en-US" altLang="zh-CN" sz="1800" kern="100" dirty="0">
                <a:effectLst/>
                <a:latin typeface="Times New Roman" panose="02020603050405020304" pitchFamily="18" charset="0"/>
                <a:ea typeface="宋体" panose="02010600030101010101" pitchFamily="2" charset="-122"/>
              </a:rPr>
              <a:t>PDA</a:t>
            </a:r>
            <a:r>
              <a:rPr lang="zh-CN" altLang="zh-CN" sz="1800" kern="100" dirty="0">
                <a:effectLst/>
                <a:latin typeface="Times New Roman" panose="02020603050405020304" pitchFamily="18" charset="0"/>
                <a:ea typeface="宋体" panose="02010600030101010101" pitchFamily="2" charset="-122"/>
              </a:rPr>
              <a:t>、电视机顶盒和打印机）上运行的应用程序提供一个健壮且灵活的环境。</a:t>
            </a:r>
            <a:r>
              <a:rPr lang="en-US" altLang="zh-CN" sz="1800" kern="100" dirty="0">
                <a:effectLst/>
                <a:latin typeface="Times New Roman" panose="02020603050405020304" pitchFamily="18" charset="0"/>
                <a:ea typeface="宋体" panose="02010600030101010101" pitchFamily="2" charset="-122"/>
              </a:rPr>
              <a:t>Java ME </a:t>
            </a:r>
            <a:r>
              <a:rPr lang="zh-CN" altLang="zh-CN" sz="1800" kern="100" dirty="0">
                <a:effectLst/>
                <a:latin typeface="Times New Roman" panose="02020603050405020304" pitchFamily="18" charset="0"/>
                <a:ea typeface="宋体" panose="02010600030101010101" pitchFamily="2" charset="-122"/>
              </a:rPr>
              <a:t>包括灵活的用户界面、健壮的安全模型、许多内置的网络协议以及对可以动态下载的连网和离线应用程序的丰富支持。基于</a:t>
            </a:r>
            <a:r>
              <a:rPr lang="en-US" altLang="zh-CN" sz="1800" kern="100" dirty="0">
                <a:effectLst/>
                <a:latin typeface="Times New Roman" panose="02020603050405020304" pitchFamily="18" charset="0"/>
                <a:ea typeface="宋体" panose="02010600030101010101" pitchFamily="2" charset="-122"/>
              </a:rPr>
              <a:t> Java ME </a:t>
            </a:r>
            <a:r>
              <a:rPr lang="zh-CN" altLang="zh-CN" sz="1800" kern="100" dirty="0">
                <a:effectLst/>
                <a:latin typeface="Times New Roman" panose="02020603050405020304" pitchFamily="18" charset="0"/>
                <a:ea typeface="宋体" panose="02010600030101010101" pitchFamily="2" charset="-122"/>
              </a:rPr>
              <a:t>规范的应用程序只需编写一次，就可以用于许多设备，而且可以利用每个设备的本机功能。</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1.1.3 Java</a:t>
            </a:r>
            <a:r>
              <a:rPr lang="zh-CN" altLang="en-US" dirty="0">
                <a:ea typeface="宋体" panose="02010600030101010101" pitchFamily="2" charset="-122"/>
                <a:sym typeface="Arial" panose="020B0604020202020204" pitchFamily="34" charset="0"/>
              </a:rPr>
              <a:t>语言的应用</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简单来说，</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就是标准版，包含标准的</a:t>
            </a:r>
            <a:r>
              <a:rPr lang="en-US" altLang="zh-CN" sz="1800" kern="100" dirty="0">
                <a:solidFill>
                  <a:srgbClr val="000000"/>
                </a:solidFill>
                <a:effectLst/>
                <a:latin typeface="Arial" panose="020B0604020202020204" pitchFamily="34" charset="0"/>
                <a:ea typeface="宋体" panose="02010600030101010101" pitchFamily="2" charset="-122"/>
              </a:rPr>
              <a:t>JVM</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和标准库，</a:t>
            </a:r>
            <a:endPar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algn="just">
              <a:lnSpc>
                <a:spcPct val="150000"/>
              </a:lnSpc>
              <a:buNone/>
            </a:pP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而</a:t>
            </a:r>
            <a:r>
              <a:rPr lang="en-US" altLang="zh-CN" sz="1800" kern="100" dirty="0">
                <a:solidFill>
                  <a:srgbClr val="000000"/>
                </a:solidFill>
                <a:effectLst/>
                <a:latin typeface="Arial" panose="020B0604020202020204" pitchFamily="34" charset="0"/>
                <a:ea typeface="宋体" panose="02010600030101010101" pitchFamily="2" charset="-122"/>
              </a:rPr>
              <a:t>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是企业版，它只是在</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的基础上加上了大量的</a:t>
            </a:r>
            <a:r>
              <a:rPr lang="en-US" altLang="zh-CN" sz="1800" kern="100" dirty="0">
                <a:solidFill>
                  <a:srgbClr val="000000"/>
                </a:solidFill>
                <a:effectLst/>
                <a:latin typeface="Arial" panose="020B0604020202020204" pitchFamily="34" charset="0"/>
                <a:ea typeface="宋体" panose="02010600030101010101" pitchFamily="2" charset="-122"/>
              </a:rPr>
              <a:t>API</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和库，</a:t>
            </a:r>
            <a:endPar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algn="just">
              <a:lnSpc>
                <a:spcPct val="150000"/>
              </a:lnSpc>
              <a:buNone/>
            </a:pP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以便方便开发</a:t>
            </a:r>
            <a:r>
              <a:rPr lang="en-US" altLang="zh-CN" sz="1800" kern="100" dirty="0">
                <a:solidFill>
                  <a:srgbClr val="000000"/>
                </a:solidFill>
                <a:effectLst/>
                <a:latin typeface="Arial" panose="020B0604020202020204" pitchFamily="34" charset="0"/>
                <a:ea typeface="宋体" panose="02010600030101010101" pitchFamily="2" charset="-122"/>
              </a:rPr>
              <a:t>Web</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应用、数据库、消息服务等，</a:t>
            </a:r>
            <a:r>
              <a:rPr lang="en-US" altLang="zh-CN" sz="1800" kern="100" dirty="0">
                <a:solidFill>
                  <a:srgbClr val="000000"/>
                </a:solidFill>
                <a:effectLst/>
                <a:latin typeface="Arial" panose="020B0604020202020204" pitchFamily="34" charset="0"/>
                <a:ea typeface="宋体" panose="02010600030101010101" pitchFamily="2" charset="-122"/>
              </a:rPr>
              <a:t>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的应用使用的</a:t>
            </a:r>
            <a:endPar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algn="just">
              <a:lnSpc>
                <a:spcPct val="150000"/>
              </a:lnSpc>
              <a:buNone/>
            </a:pP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虚拟机和</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完全相同。</a:t>
            </a:r>
            <a:r>
              <a:rPr lang="en-US" altLang="zh-CN" sz="1800" kern="100" dirty="0">
                <a:solidFill>
                  <a:srgbClr val="000000"/>
                </a:solidFill>
                <a:effectLst/>
                <a:latin typeface="Arial" panose="020B0604020202020204" pitchFamily="34" charset="0"/>
                <a:ea typeface="宋体" panose="02010600030101010101" pitchFamily="2" charset="-122"/>
              </a:rPr>
              <a:t>Java ME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就和</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不同，它是一个针对</a:t>
            </a:r>
            <a:endPar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algn="just">
              <a:lnSpc>
                <a:spcPct val="150000"/>
              </a:lnSpc>
              <a:buNone/>
            </a:pP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嵌入式设备的</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瘦身版</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的标准库无法在</a:t>
            </a:r>
            <a:r>
              <a:rPr lang="en-US" altLang="zh-CN" sz="1800" kern="100" dirty="0">
                <a:solidFill>
                  <a:srgbClr val="000000"/>
                </a:solidFill>
                <a:effectLst/>
                <a:latin typeface="Arial" panose="020B0604020202020204" pitchFamily="34" charset="0"/>
                <a:ea typeface="宋体" panose="02010600030101010101" pitchFamily="2" charset="-122"/>
              </a:rPr>
              <a:t>Java ME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上使用，</a:t>
            </a:r>
            <a:r>
              <a:rPr lang="en-US" altLang="zh-CN" sz="1800" kern="100" dirty="0">
                <a:solidFill>
                  <a:srgbClr val="000000"/>
                </a:solidFill>
                <a:effectLst/>
                <a:latin typeface="Arial" panose="020B0604020202020204" pitchFamily="34" charset="0"/>
                <a:ea typeface="宋体" panose="02010600030101010101" pitchFamily="2" charset="-122"/>
              </a:rPr>
              <a:t>Java ME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的虚拟机也是</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瘦身版</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毫无疑问，</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是整个</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平台的核心，而</a:t>
            </a:r>
            <a:r>
              <a:rPr lang="en-US" altLang="zh-CN" sz="1800" kern="100" dirty="0">
                <a:solidFill>
                  <a:srgbClr val="000000"/>
                </a:solidFill>
                <a:effectLst/>
                <a:latin typeface="Arial" panose="020B0604020202020204" pitchFamily="34" charset="0"/>
                <a:ea typeface="宋体" panose="02010600030101010101" pitchFamily="2" charset="-122"/>
              </a:rPr>
              <a:t>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是进一步学习</a:t>
            </a:r>
            <a:r>
              <a:rPr lang="en-US" altLang="zh-CN" sz="1800" kern="100" dirty="0">
                <a:solidFill>
                  <a:srgbClr val="000000"/>
                </a:solidFill>
                <a:effectLst/>
                <a:latin typeface="Arial" panose="020B0604020202020204" pitchFamily="34" charset="0"/>
                <a:ea typeface="宋体" panose="02010600030101010101" pitchFamily="2" charset="-122"/>
              </a:rPr>
              <a:t>Web</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应用所必须的。我们熟悉的</a:t>
            </a:r>
            <a:r>
              <a:rPr lang="en-US" altLang="zh-CN" sz="1800" kern="100" dirty="0">
                <a:solidFill>
                  <a:srgbClr val="000000"/>
                </a:solidFill>
                <a:effectLst/>
                <a:latin typeface="Arial" panose="020B0604020202020204" pitchFamily="34" charset="0"/>
                <a:ea typeface="宋体" panose="02010600030101010101" pitchFamily="2" charset="-122"/>
              </a:rPr>
              <a:t>Spring</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等框架都是</a:t>
            </a:r>
            <a:r>
              <a:rPr lang="en-US" altLang="zh-CN" sz="1800" kern="100" dirty="0">
                <a:solidFill>
                  <a:srgbClr val="000000"/>
                </a:solidFill>
                <a:effectLst/>
                <a:latin typeface="Arial" panose="020B0604020202020204" pitchFamily="34" charset="0"/>
                <a:ea typeface="宋体" panose="02010600030101010101" pitchFamily="2" charset="-122"/>
              </a:rPr>
              <a:t>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开源生态系统的一部分。不幸的是，</a:t>
            </a:r>
            <a:r>
              <a:rPr lang="en-US" altLang="zh-CN" sz="1800" kern="100" dirty="0">
                <a:solidFill>
                  <a:srgbClr val="000000"/>
                </a:solidFill>
                <a:effectLst/>
                <a:latin typeface="Arial" panose="020B0604020202020204" pitchFamily="34" charset="0"/>
                <a:ea typeface="宋体" panose="02010600030101010101" pitchFamily="2" charset="-122"/>
              </a:rPr>
              <a:t>Java ME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，之前在早期的智能手机中广泛应用，现在</a:t>
            </a:r>
            <a:r>
              <a:rPr lang="en-US" altLang="zh-CN" sz="1800" kern="100" dirty="0">
                <a:solidFill>
                  <a:srgbClr val="000000"/>
                </a:solidFill>
                <a:effectLst/>
                <a:latin typeface="Arial" panose="020B0604020202020204" pitchFamily="34" charset="0"/>
                <a:ea typeface="宋体" panose="02010600030101010101" pitchFamily="2" charset="-122"/>
              </a:rPr>
              <a:t>Android</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开发成为了移动平台的标准之一，因此，没有特殊需求，不建议学习</a:t>
            </a:r>
            <a:r>
              <a:rPr lang="en-US" altLang="zh-CN" sz="1800" kern="100" dirty="0">
                <a:solidFill>
                  <a:srgbClr val="000000"/>
                </a:solidFill>
                <a:effectLst/>
                <a:latin typeface="Arial" panose="020B0604020202020204" pitchFamily="34" charset="0"/>
                <a:ea typeface="宋体" panose="02010600030101010101" pitchFamily="2" charset="-122"/>
              </a:rPr>
              <a:t>Java ME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endParaRPr lang="zh-CN" altLang="zh-CN" sz="1800" kern="100" dirty="0">
              <a:effectLst/>
              <a:latin typeface="Times New Roman" panose="02020603050405020304" pitchFamily="18" charset="0"/>
              <a:ea typeface="宋体" panose="02010600030101010101" pitchFamily="2" charset="-122"/>
            </a:endParaRPr>
          </a:p>
          <a:p>
            <a:pPr indent="266700" algn="ctr">
              <a:lnSpc>
                <a:spcPct val="150000"/>
              </a:lnSpc>
            </a:pPr>
            <a:endParaRPr lang="zh-CN" altLang="zh-CN" sz="1800" kern="100" dirty="0">
              <a:effectLst/>
              <a:latin typeface="Times New Roman" panose="02020603050405020304" pitchFamily="18" charset="0"/>
              <a:ea typeface="宋体" panose="02010600030101010101" pitchFamily="2" charset="-122"/>
            </a:endParaRPr>
          </a:p>
        </p:txBody>
      </p:sp>
      <p:grpSp>
        <p:nvGrpSpPr>
          <p:cNvPr id="31" name="组合 30"/>
          <p:cNvGrpSpPr/>
          <p:nvPr/>
        </p:nvGrpSpPr>
        <p:grpSpPr>
          <a:xfrm>
            <a:off x="8839128" y="742950"/>
            <a:ext cx="3244376" cy="2440988"/>
            <a:chOff x="8719934" y="685872"/>
            <a:chExt cx="3244376" cy="2440988"/>
          </a:xfrm>
        </p:grpSpPr>
        <p:grpSp>
          <p:nvGrpSpPr>
            <p:cNvPr id="30" name="组合 29"/>
            <p:cNvGrpSpPr/>
            <p:nvPr/>
          </p:nvGrpSpPr>
          <p:grpSpPr>
            <a:xfrm>
              <a:off x="8719934" y="685872"/>
              <a:ext cx="2934970" cy="1406525"/>
              <a:chOff x="8719934" y="685872"/>
              <a:chExt cx="2934970" cy="1406525"/>
            </a:xfrm>
          </p:grpSpPr>
          <p:sp>
            <p:nvSpPr>
              <p:cNvPr id="20" name="圆角矩形 33"/>
              <p:cNvSpPr/>
              <p:nvPr/>
            </p:nvSpPr>
            <p:spPr>
              <a:xfrm>
                <a:off x="8719934" y="685872"/>
                <a:ext cx="2934970" cy="1406525"/>
              </a:xfrm>
              <a:prstGeom prst="roundRect">
                <a:avLst>
                  <a:gd name="adj" fmla="val 16667"/>
                </a:avLst>
              </a:prstGeom>
              <a:solidFill>
                <a:srgbClr val="FFD966"/>
              </a:solidFill>
              <a:ln w="9525" cap="flat" cmpd="sng">
                <a:solidFill>
                  <a:srgbClr val="000000"/>
                </a:solidFill>
                <a:prstDash val="solid"/>
                <a:headEnd type="none" w="med" len="med"/>
                <a:tailEnd type="none" w="med" len="med"/>
              </a:ln>
            </p:spPr>
            <p:txBody>
              <a:bodyPr upright="1"/>
              <a:lstStyle/>
              <a:p>
                <a:pPr algn="just"/>
                <a:r>
                  <a:rPr lang="en-US" sz="1050" kern="100">
                    <a:solidFill>
                      <a:srgbClr val="000000"/>
                    </a:solidFill>
                    <a:effectLst/>
                    <a:latin typeface="Arial" panose="020B0604020202020204" pitchFamily="34" charset="0"/>
                    <a:ea typeface="宋体" panose="02010600030101010101" pitchFamily="2" charset="-122"/>
                    <a:cs typeface="宋体" panose="02010600030101010101" pitchFamily="2" charset="-122"/>
                  </a:rPr>
                  <a:t>Java EE</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grpSp>
            <p:nvGrpSpPr>
              <p:cNvPr id="22" name="组合 21"/>
              <p:cNvGrpSpPr>
                <a:grpSpLocks noRot="1"/>
              </p:cNvGrpSpPr>
              <p:nvPr/>
            </p:nvGrpSpPr>
            <p:grpSpPr>
              <a:xfrm>
                <a:off x="9107919" y="1088462"/>
                <a:ext cx="2225040" cy="888365"/>
                <a:chOff x="4200" y="7180"/>
                <a:chExt cx="3504" cy="1399"/>
              </a:xfrm>
            </p:grpSpPr>
            <p:grpSp>
              <p:nvGrpSpPr>
                <p:cNvPr id="23" name="组合 22"/>
                <p:cNvGrpSpPr/>
                <p:nvPr/>
              </p:nvGrpSpPr>
              <p:grpSpPr>
                <a:xfrm>
                  <a:off x="4200" y="7180"/>
                  <a:ext cx="3504" cy="1399"/>
                  <a:chOff x="4200" y="7180"/>
                  <a:chExt cx="3504" cy="1399"/>
                </a:xfrm>
              </p:grpSpPr>
              <p:sp>
                <p:nvSpPr>
                  <p:cNvPr id="25" name="圆角矩形 32"/>
                  <p:cNvSpPr/>
                  <p:nvPr/>
                </p:nvSpPr>
                <p:spPr>
                  <a:xfrm>
                    <a:off x="5521" y="7633"/>
                    <a:ext cx="1983" cy="635"/>
                  </a:xfrm>
                  <a:prstGeom prst="roundRect">
                    <a:avLst>
                      <a:gd name="adj" fmla="val 16667"/>
                    </a:avLst>
                  </a:prstGeom>
                  <a:solidFill>
                    <a:srgbClr val="43F7F3"/>
                  </a:solidFill>
                  <a:ln w="9525" cap="flat" cmpd="sng">
                    <a:solidFill>
                      <a:srgbClr val="000000"/>
                    </a:solidFill>
                    <a:prstDash val="solid"/>
                    <a:headEnd type="none" w="med" len="med"/>
                    <a:tailEnd type="none" w="med" len="med"/>
                  </a:ln>
                </p:spPr>
                <p:txBody>
                  <a:bodyPr upright="1"/>
                  <a:lstStyle/>
                  <a:p>
                    <a:pPr indent="266700" algn="just"/>
                    <a:r>
                      <a:rPr lang="en-US" sz="1050" kern="100">
                        <a:solidFill>
                          <a:srgbClr val="000000"/>
                        </a:solidFill>
                        <a:effectLst/>
                        <a:latin typeface="Arial" panose="020B0604020202020204" pitchFamily="34" charset="0"/>
                        <a:ea typeface="宋体" panose="02010600030101010101" pitchFamily="2" charset="-122"/>
                        <a:cs typeface="宋体" panose="02010600030101010101" pitchFamily="2" charset="-122"/>
                      </a:rPr>
                      <a:t>Java ME    </a:t>
                    </a:r>
                    <a:endParaRPr lang="zh-CN" sz="1050" kern="100">
                      <a:effectLst/>
                      <a:latin typeface="Times New Roman" panose="02020603050405020304" pitchFamily="18" charset="0"/>
                      <a:ea typeface="宋体" panose="02010600030101010101" pitchFamily="2" charset="-122"/>
                      <a:cs typeface="宋体" panose="02010600030101010101" pitchFamily="2" charset="-122"/>
                    </a:endParaRPr>
                  </a:p>
                </p:txBody>
              </p:sp>
              <p:sp>
                <p:nvSpPr>
                  <p:cNvPr id="27" name="圆角矩形 34"/>
                  <p:cNvSpPr/>
                  <p:nvPr/>
                </p:nvSpPr>
                <p:spPr>
                  <a:xfrm>
                    <a:off x="4200" y="7180"/>
                    <a:ext cx="3504" cy="1399"/>
                  </a:xfrm>
                  <a:prstGeom prst="roundRect">
                    <a:avLst>
                      <a:gd name="adj" fmla="val 16667"/>
                    </a:avLst>
                  </a:prstGeom>
                  <a:solidFill>
                    <a:srgbClr val="FFFF00"/>
                  </a:solidFill>
                  <a:ln w="9525" cap="flat" cmpd="sng">
                    <a:solidFill>
                      <a:srgbClr val="000000"/>
                    </a:solidFill>
                    <a:prstDash val="solid"/>
                    <a:headEnd type="none" w="med" len="med"/>
                    <a:tailEnd type="none" w="med" len="med"/>
                  </a:ln>
                </p:spPr>
                <p:txBody>
                  <a:bodyPr upright="1"/>
                  <a:lstStyle/>
                  <a:p>
                    <a:pPr indent="133350" algn="just"/>
                    <a:r>
                      <a:rPr lang="en-US" sz="1050" kern="100" dirty="0">
                        <a:solidFill>
                          <a:srgbClr val="000000"/>
                        </a:solidFill>
                        <a:effectLst/>
                        <a:latin typeface="Arial" panose="020B0604020202020204" pitchFamily="34" charset="0"/>
                        <a:ea typeface="宋体" panose="02010600030101010101" pitchFamily="2" charset="-122"/>
                        <a:cs typeface="宋体" panose="02010600030101010101" pitchFamily="2" charset="-122"/>
                      </a:rPr>
                      <a:t>Java SE</a:t>
                    </a:r>
                    <a:endParaRPr lang="zh-CN" sz="1050" kern="100" dirty="0">
                      <a:effectLst/>
                      <a:latin typeface="Times New Roman" panose="02020603050405020304" pitchFamily="18" charset="0"/>
                      <a:ea typeface="宋体" panose="02010600030101010101" pitchFamily="2" charset="-122"/>
                      <a:cs typeface="宋体" panose="02010600030101010101" pitchFamily="2" charset="-122"/>
                    </a:endParaRPr>
                  </a:p>
                </p:txBody>
              </p:sp>
            </p:grpSp>
            <p:sp>
              <p:nvSpPr>
                <p:cNvPr id="24" name="圆角矩形 36"/>
                <p:cNvSpPr/>
                <p:nvPr/>
              </p:nvSpPr>
              <p:spPr>
                <a:xfrm>
                  <a:off x="5790" y="7583"/>
                  <a:ext cx="1511" cy="775"/>
                </a:xfrm>
                <a:prstGeom prst="roundRect">
                  <a:avLst>
                    <a:gd name="adj" fmla="val 16667"/>
                  </a:avLst>
                </a:prstGeom>
                <a:solidFill>
                  <a:srgbClr val="FFFFFF">
                    <a:alpha val="0"/>
                  </a:srgbClr>
                </a:solidFill>
                <a:ln w="9525" cap="flat" cmpd="sng">
                  <a:solidFill>
                    <a:srgbClr val="000000"/>
                  </a:solidFill>
                  <a:prstDash val="solid"/>
                  <a:headEnd type="none" w="med" len="med"/>
                  <a:tailEnd type="none" w="med" len="med"/>
                </a:ln>
              </p:spPr>
              <p:txBody>
                <a:bodyPr upright="1"/>
                <a:lstStyle/>
                <a:p>
                  <a:endParaRPr lang="zh-CN" altLang="en-US"/>
                </a:p>
              </p:txBody>
            </p:sp>
          </p:grpSp>
          <p:sp>
            <p:nvSpPr>
              <p:cNvPr id="29" name="文本框 28"/>
              <p:cNvSpPr txBox="1"/>
              <p:nvPr/>
            </p:nvSpPr>
            <p:spPr>
              <a:xfrm>
                <a:off x="9969892" y="1376117"/>
                <a:ext cx="1524040" cy="246221"/>
              </a:xfrm>
              <a:prstGeom prst="rect">
                <a:avLst/>
              </a:prstGeom>
              <a:noFill/>
            </p:spPr>
            <p:txBody>
              <a:bodyPr wrap="square">
                <a:spAutoFit/>
              </a:bodyPr>
              <a:lstStyle/>
              <a:p>
                <a:pPr indent="133350" algn="just"/>
                <a:r>
                  <a:rPr lang="en-US" altLang="zh-CN" sz="1000" kern="100" dirty="0">
                    <a:solidFill>
                      <a:srgbClr val="000000"/>
                    </a:solidFill>
                    <a:effectLst/>
                    <a:latin typeface="Arial" panose="020B0604020202020204" pitchFamily="34" charset="0"/>
                    <a:ea typeface="宋体" panose="02010600030101010101" pitchFamily="2" charset="-122"/>
                    <a:cs typeface="宋体" panose="02010600030101010101" pitchFamily="2" charset="-122"/>
                  </a:rPr>
                  <a:t>Java ME</a:t>
                </a:r>
                <a:endParaRPr lang="zh-CN" altLang="zh-CN" sz="1000" kern="100" dirty="0">
                  <a:effectLst/>
                  <a:latin typeface="Times New Roman" panose="02020603050405020304" pitchFamily="18" charset="0"/>
                  <a:ea typeface="宋体" panose="02010600030101010101" pitchFamily="2" charset="-122"/>
                  <a:cs typeface="宋体" panose="02010600030101010101" pitchFamily="2" charset="-122"/>
                </a:endParaRPr>
              </a:p>
            </p:txBody>
          </p:sp>
        </p:grpSp>
        <p:sp>
          <p:nvSpPr>
            <p:cNvPr id="28" name="文本框 27"/>
            <p:cNvSpPr txBox="1"/>
            <p:nvPr/>
          </p:nvSpPr>
          <p:spPr>
            <a:xfrm>
              <a:off x="8719934" y="2203530"/>
              <a:ext cx="3244376" cy="923330"/>
            </a:xfrm>
            <a:prstGeom prst="rect">
              <a:avLst/>
            </a:prstGeom>
            <a:noFill/>
          </p:spPr>
          <p:txBody>
            <a:bodyPr wrap="square" rtlCol="0">
              <a:spAutoFit/>
            </a:bodyPr>
            <a:lstStyle/>
            <a:p>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图</a:t>
              </a:r>
              <a:r>
                <a:rPr lang="en-US" altLang="zh-CN" sz="1800" kern="100" dirty="0">
                  <a:solidFill>
                    <a:srgbClr val="000000"/>
                  </a:solidFill>
                  <a:effectLst/>
                  <a:latin typeface="Arial" panose="020B0604020202020204" pitchFamily="34" charset="0"/>
                  <a:ea typeface="宋体" panose="02010600030101010101" pitchFamily="2" charset="-122"/>
                </a:rPr>
                <a:t>1-1  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 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Java ME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三者之间的关系</a:t>
              </a:r>
              <a:endParaRPr lang="zh-CN" altLang="zh-CN" sz="1800" kern="100" dirty="0">
                <a:effectLst/>
                <a:latin typeface="Times New Roman" panose="02020603050405020304" pitchFamily="18" charset="0"/>
                <a:ea typeface="宋体" panose="02010600030101010101" pitchFamily="2" charset="-122"/>
              </a:endParaRPr>
            </a:p>
            <a:p>
              <a:endParaRPr lang="zh-CN" altLang="en-US" dirty="0"/>
            </a:p>
          </p:txBody>
        </p:sp>
      </p:grpSp>
    </p:spTree>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1.1.3 Java</a:t>
            </a:r>
            <a:r>
              <a:rPr lang="zh-CN" altLang="en-US" dirty="0">
                <a:ea typeface="宋体" panose="02010600030101010101" pitchFamily="2" charset="-122"/>
                <a:sym typeface="Arial" panose="020B0604020202020204" pitchFamily="34" charset="0"/>
              </a:rPr>
              <a:t>语言的应用</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kern="100" dirty="0">
                <a:latin typeface="Arial" panose="020B0604020202020204" pitchFamily="34" charset="0"/>
                <a:cs typeface="Arial" panose="020B0604020202020204" pitchFamily="34" charset="0"/>
              </a:rPr>
              <a:t>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因此根据目前需求的岗位核心能力，推荐的</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学习途径如下：</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	1.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首先要学习</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，掌握</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语言、</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核心开发技术以及</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标准库的使用；</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	2.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若要从事</a:t>
            </a:r>
            <a:r>
              <a:rPr lang="en-US" altLang="zh-CN" sz="1800" kern="100" dirty="0">
                <a:solidFill>
                  <a:srgbClr val="000000"/>
                </a:solidFill>
                <a:effectLst/>
                <a:latin typeface="Arial" panose="020B0604020202020204" pitchFamily="34" charset="0"/>
                <a:ea typeface="宋体" panose="02010600030101010101" pitchFamily="2" charset="-122"/>
              </a:rPr>
              <a:t>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工程师、</a:t>
            </a:r>
            <a:r>
              <a:rPr lang="en-US" altLang="zh-CN" sz="1800" kern="100" dirty="0">
                <a:solidFill>
                  <a:srgbClr val="000000"/>
                </a:solidFill>
                <a:effectLst/>
                <a:latin typeface="Arial" panose="020B0604020202020204" pitchFamily="34" charset="0"/>
                <a:ea typeface="宋体" panose="02010600030101010101" pitchFamily="2" charset="-122"/>
              </a:rPr>
              <a:t>Web</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开发给工程师等岗位，需要继续学习</a:t>
            </a:r>
            <a:r>
              <a:rPr lang="en-US" altLang="zh-CN" sz="1800" kern="100" dirty="0">
                <a:solidFill>
                  <a:srgbClr val="000000"/>
                </a:solidFill>
                <a:effectLst/>
                <a:latin typeface="Arial" panose="020B0604020202020204" pitchFamily="34" charset="0"/>
                <a:ea typeface="宋体" panose="02010600030101010101" pitchFamily="2" charset="-122"/>
              </a:rPr>
              <a:t>Java EE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，学习的后续内容是</a:t>
            </a:r>
            <a:r>
              <a:rPr lang="en-US" altLang="zh-CN" sz="1800" kern="100" dirty="0">
                <a:solidFill>
                  <a:srgbClr val="000000"/>
                </a:solidFill>
                <a:effectLst/>
                <a:latin typeface="Arial" panose="020B0604020202020204" pitchFamily="34" charset="0"/>
                <a:ea typeface="宋体" panose="02010600030101010101" pitchFamily="2" charset="-122"/>
              </a:rPr>
              <a:t>Spring</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框架、数据库开发、分布式架构；</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	3.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若要从事大数据开发工程师等岗位</a:t>
            </a:r>
            <a:r>
              <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那么</a:t>
            </a:r>
            <a:r>
              <a:rPr lang="en-US" altLang="zh-CN" sz="1800" kern="100" dirty="0">
                <a:solidFill>
                  <a:srgbClr val="000000"/>
                </a:solidFill>
                <a:effectLst/>
                <a:latin typeface="Arial" panose="020B0604020202020204" pitchFamily="34" charset="0"/>
                <a:ea typeface="宋体" panose="02010600030101010101" pitchFamily="2" charset="-122"/>
              </a:rPr>
              <a:t>Hadoop</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Spark</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err="1">
                <a:solidFill>
                  <a:srgbClr val="000000"/>
                </a:solidFill>
                <a:effectLst/>
                <a:latin typeface="Arial" panose="020B0604020202020204" pitchFamily="34" charset="0"/>
                <a:ea typeface="宋体" panose="02010600030101010101" pitchFamily="2" charset="-122"/>
              </a:rPr>
              <a:t>Flink</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这些大数据平台就是需要学习的，他们都基于</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或</a:t>
            </a:r>
            <a:r>
              <a:rPr lang="en-US" altLang="zh-CN" sz="1800" kern="100" dirty="0">
                <a:solidFill>
                  <a:srgbClr val="000000"/>
                </a:solidFill>
                <a:effectLst/>
                <a:latin typeface="Arial" panose="020B0604020202020204" pitchFamily="34" charset="0"/>
                <a:ea typeface="宋体" panose="02010600030101010101" pitchFamily="2" charset="-122"/>
              </a:rPr>
              <a:t>Scala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开发；</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	4.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若要从事移动开发工程师岗位，那么就深入</a:t>
            </a:r>
            <a:r>
              <a:rPr lang="en-US" altLang="zh-CN" sz="1800" kern="100" dirty="0">
                <a:solidFill>
                  <a:srgbClr val="000000"/>
                </a:solidFill>
                <a:effectLst/>
                <a:latin typeface="Arial" panose="020B0604020202020204" pitchFamily="34" charset="0"/>
                <a:ea typeface="宋体" panose="02010600030101010101" pitchFamily="2" charset="-122"/>
              </a:rPr>
              <a:t>Android</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平台，掌握</a:t>
            </a:r>
            <a:r>
              <a:rPr lang="en-US" altLang="zh-CN" sz="1800" kern="100" dirty="0">
                <a:solidFill>
                  <a:srgbClr val="000000"/>
                </a:solidFill>
                <a:effectLst/>
                <a:latin typeface="Arial" panose="020B0604020202020204" pitchFamily="34" charset="0"/>
                <a:ea typeface="宋体" panose="02010600030101010101" pitchFamily="2" charset="-122"/>
              </a:rPr>
              <a:t>Android App</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开发。</a:t>
            </a:r>
            <a:endParaRPr lang="zh-CN" altLang="zh-CN" sz="1800" kern="100" dirty="0">
              <a:effectLst/>
              <a:latin typeface="Times New Roman" panose="02020603050405020304" pitchFamily="18" charset="0"/>
              <a:ea typeface="宋体" panose="02010600030101010101" pitchFamily="2" charset="-122"/>
            </a:endParaRPr>
          </a:p>
          <a:p>
            <a:pPr>
              <a:buNone/>
            </a:pPr>
            <a:r>
              <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	</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无论怎么选择，</a:t>
            </a:r>
            <a:r>
              <a:rPr lang="en-US" altLang="zh-CN" sz="1800" kern="100" dirty="0">
                <a:solidFill>
                  <a:srgbClr val="000000"/>
                </a:solidFill>
                <a:effectLst/>
                <a:latin typeface="Arial" panose="020B0604020202020204" pitchFamily="34" charset="0"/>
                <a:ea typeface="宋体" panose="02010600030101010101" pitchFamily="2" charset="-122"/>
              </a:rPr>
              <a:t>Java SE</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的核心技术是基础。</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1.1.4 Java</a:t>
            </a:r>
            <a:r>
              <a:rPr lang="zh-CN" altLang="en-US" dirty="0">
                <a:ea typeface="宋体" panose="02010600030101010101" pitchFamily="2" charset="-122"/>
                <a:sym typeface="Arial" panose="020B0604020202020204" pitchFamily="34" charset="0"/>
              </a:rPr>
              <a:t>前景</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rPr>
              <a:t>由于</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语言具有上述优秀特性，所以其应用前景必然美好，未来发展肯定会与互联网的发展需求绑定： </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1.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所有面向对象的应用开发；</a:t>
            </a:r>
            <a:r>
              <a:rPr lang="zh-CN" altLang="zh-CN" sz="1800" kern="100" dirty="0">
                <a:effectLst/>
                <a:latin typeface="Times New Roman" panose="02020603050405020304" pitchFamily="18" charset="0"/>
                <a:ea typeface="Arial" panose="020B0604020202020204" pitchFamily="34" charset="0"/>
              </a:rPr>
              <a:t> </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2.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软件工程中需求分析、系统设计、开发实现和维护；</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3.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中小型多媒体系统设计与实现；</a:t>
            </a:r>
            <a:r>
              <a:rPr lang="zh-CN" altLang="zh-CN" sz="1800" kern="100" dirty="0">
                <a:effectLst/>
                <a:latin typeface="Times New Roman" panose="02020603050405020304" pitchFamily="18" charset="0"/>
                <a:ea typeface="Arial" panose="020B0604020202020204" pitchFamily="34" charset="0"/>
              </a:rPr>
              <a:t> </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4.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消息传输系统；</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5.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分布计算交易管理应用（</a:t>
            </a:r>
            <a:r>
              <a:rPr lang="en-US" altLang="zh-CN" sz="1800" kern="100" dirty="0">
                <a:effectLst/>
                <a:latin typeface="Arial" panose="020B0604020202020204" pitchFamily="34" charset="0"/>
                <a:ea typeface="宋体" panose="02010600030101010101" pitchFamily="2" charset="-122"/>
              </a:rPr>
              <a:t>JTS/RMI/CORBA/JDBC</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等技术应用）</a:t>
            </a:r>
            <a:r>
              <a:rPr lang="en-US" altLang="zh-CN" sz="1800" kern="100" dirty="0">
                <a:effectLst/>
                <a:latin typeface="Arial" panose="020B0604020202020204" pitchFamily="34" charset="0"/>
                <a:ea typeface="宋体" panose="02010600030101010101" pitchFamily="2" charset="-122"/>
              </a:rPr>
              <a:t>;</a:t>
            </a:r>
            <a:endParaRPr lang="en-US" altLang="zh-CN" sz="1800" kern="100" dirty="0">
              <a:effectLst/>
              <a:latin typeface="Arial" panose="020B0604020202020204" pitchFamily="34"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6. Internet</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的系统管理功能模块的设计，包括</a:t>
            </a:r>
            <a:r>
              <a:rPr lang="en-US" altLang="zh-CN" sz="1800" kern="100" dirty="0">
                <a:effectLst/>
                <a:latin typeface="Arial" panose="020B0604020202020204" pitchFamily="34" charset="0"/>
                <a:ea typeface="宋体" panose="02010600030101010101" pitchFamily="2" charset="-122"/>
              </a:rPr>
              <a:t>Web</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页面的动态设计、网站信息提供管理和交互操作设计等。</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7. Intranet</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（企业内部网）上完全基于</a:t>
            </a:r>
            <a:r>
              <a:rPr lang="en-US" altLang="zh-CN" sz="1800" kern="100" dirty="0">
                <a:effectLst/>
                <a:latin typeface="Arial" panose="020B0604020202020204" pitchFamily="34" charset="0"/>
                <a:ea typeface="宋体" panose="02010600030101010101" pitchFamily="2" charset="-122"/>
              </a:rPr>
              <a:t>Java</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和</a:t>
            </a:r>
            <a:r>
              <a:rPr lang="en-US" altLang="zh-CN" sz="1800" kern="100" dirty="0">
                <a:effectLst/>
                <a:latin typeface="Arial" panose="020B0604020202020204" pitchFamily="34" charset="0"/>
                <a:ea typeface="宋体" panose="02010600030101010101" pitchFamily="2" charset="-122"/>
              </a:rPr>
              <a:t>WEB</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技术的应用开发；</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8. WEB</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服务器后端与各类数据库连接管理器（队列、缓冲池）；</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1.1.4 Java</a:t>
            </a:r>
            <a:r>
              <a:rPr lang="zh-CN" altLang="en-US" dirty="0">
                <a:ea typeface="宋体" panose="02010600030101010101" pitchFamily="2" charset="-122"/>
                <a:sym typeface="Arial" panose="020B0604020202020204" pitchFamily="34" charset="0"/>
              </a:rPr>
              <a:t>前景</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effectLst/>
                <a:latin typeface="Arial" panose="020B0604020202020204" pitchFamily="34" charset="0"/>
                <a:ea typeface="宋体" panose="02010600030101010101" pitchFamily="2" charset="-122"/>
              </a:rPr>
              <a:t>	 9.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安全扫描系统（包括网络安全扫描、数据库安全扫描、用户安全扫描等）；</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10.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网络</a:t>
            </a:r>
            <a:r>
              <a:rPr lang="en-US" altLang="zh-CN" sz="1800" kern="100" dirty="0">
                <a:effectLst/>
                <a:latin typeface="Arial" panose="020B0604020202020204" pitchFamily="34" charset="0"/>
                <a:ea typeface="宋体" panose="02010600030101010101" pitchFamily="2" charset="-122"/>
              </a:rPr>
              <a:t>/</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应用管理系统；</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Arial" panose="020B0604020202020204" pitchFamily="34" charset="0"/>
                <a:ea typeface="宋体" panose="02010600030101010101" pitchFamily="2" charset="-122"/>
              </a:rPr>
              <a:t>	11. </a:t>
            </a:r>
            <a:r>
              <a:rPr lang="zh-CN" altLang="zh-CN" sz="1800" kern="100" dirty="0">
                <a:effectLst/>
                <a:latin typeface="Arial" panose="020B0604020202020204" pitchFamily="34" charset="0"/>
                <a:ea typeface="宋体" panose="02010600030101010101" pitchFamily="2" charset="-122"/>
                <a:cs typeface="Arial" panose="020B0604020202020204" pitchFamily="34" charset="0"/>
              </a:rPr>
              <a:t>其它应用类型的程序。</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fontScale="90000"/>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模块一  </a:t>
            </a:r>
            <a:r>
              <a:rPr kumimoji="0" lang="en-US" altLang="zh-CN"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Java</a:t>
            </a: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开发环境搭建</a:t>
            </a:r>
            <a:b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b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2</a:t>
            </a:r>
            <a:r>
              <a:rPr lang="zh-CN" altLang="en-US" dirty="0"/>
              <a:t>    搭建开发环境</a:t>
            </a:r>
            <a:endParaRPr lang="zh-CN" altLang="en-US" dirty="0"/>
          </a:p>
        </p:txBody>
      </p:sp>
    </p:spTree>
  </p:cSld>
  <p:clrMapOvr>
    <a:masterClrMapping/>
  </p:clrMapOv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1.2.1</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spcBef>
                <a:spcPts val="1200"/>
              </a:spcBef>
            </a:pPr>
            <a:r>
              <a:rPr lang="zh-CN" altLang="zh-CN" sz="1800" kern="100" dirty="0">
                <a:effectLst/>
                <a:latin typeface="Times New Roman" panose="02020603050405020304" pitchFamily="18" charset="0"/>
                <a:ea typeface="黑体" panose="02010609060101010101" pitchFamily="49" charset="-122"/>
              </a:rPr>
              <a:t>导入任务</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r>
              <a:rPr lang="zh-CN" altLang="zh-CN" sz="1800" kern="100" dirty="0">
                <a:effectLst/>
                <a:latin typeface="Times New Roman" panose="02020603050405020304" pitchFamily="18" charset="0"/>
                <a:ea typeface="宋体" panose="02010600030101010101" pitchFamily="2" charset="-122"/>
              </a:rPr>
              <a:t>安装</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开发工具包</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、进行环境变量的配置，完成</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开发环境的搭建。安装配置成功后在命令提示符窗口输入“</a:t>
            </a:r>
            <a:r>
              <a:rPr lang="en-US" altLang="zh-CN" sz="1800" kern="100" dirty="0" err="1">
                <a:effectLst/>
                <a:latin typeface="Times New Roman" panose="02020603050405020304" pitchFamily="18" charset="0"/>
                <a:ea typeface="宋体" panose="02010600030101010101" pitchFamily="2" charset="-122"/>
              </a:rPr>
              <a:t>javac</a:t>
            </a:r>
            <a:r>
              <a:rPr lang="zh-CN" altLang="zh-CN" sz="1800" kern="100" dirty="0">
                <a:effectLst/>
                <a:latin typeface="Times New Roman" panose="02020603050405020304" pitchFamily="18" charset="0"/>
                <a:ea typeface="宋体" panose="02010600030101010101" pitchFamily="2" charset="-122"/>
              </a:rPr>
              <a:t>”命令，得到如图</a:t>
            </a:r>
            <a:r>
              <a:rPr lang="en-US" altLang="zh-CN" sz="1800" kern="100" dirty="0">
                <a:effectLst/>
                <a:latin typeface="Times New Roman" panose="02020603050405020304" pitchFamily="18" charset="0"/>
                <a:ea typeface="宋体" panose="02010600030101010101" pitchFamily="2" charset="-122"/>
              </a:rPr>
              <a:t>1-2</a:t>
            </a:r>
            <a:r>
              <a:rPr lang="zh-CN" altLang="zh-CN" sz="1800" kern="100" dirty="0">
                <a:effectLst/>
                <a:latin typeface="Times New Roman" panose="02020603050405020304" pitchFamily="18" charset="0"/>
                <a:ea typeface="宋体" panose="02010600030101010101" pitchFamily="2" charset="-122"/>
              </a:rPr>
              <a:t>所示效果。</a:t>
            </a: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descr="图  测试成功效果"/>
          <p:cNvPicPr/>
          <p:nvPr/>
        </p:nvPicPr>
        <p:blipFill>
          <a:blip r:embed="rId1"/>
          <a:stretch>
            <a:fillRect/>
          </a:stretch>
        </p:blipFill>
        <p:spPr>
          <a:xfrm>
            <a:off x="2895684" y="2743218"/>
            <a:ext cx="6095840" cy="3428910"/>
          </a:xfrm>
          <a:prstGeom prst="rect">
            <a:avLst/>
          </a:prstGeom>
          <a:noFill/>
          <a:ln>
            <a:noFill/>
          </a:ln>
        </p:spPr>
      </p:pic>
    </p:spTree>
  </p:cSld>
  <p:clrMapOvr>
    <a:masterClrMapping/>
  </p:clrMapOvr>
  <p:transition spd="slow"/>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ea typeface="宋体" panose="02010600030101010101" pitchFamily="2" charset="-122"/>
              </a:rPr>
              <a:t>2.1 Java</a:t>
            </a:r>
            <a:r>
              <a:rPr lang="zh-CN" altLang="en-US" dirty="0">
                <a:ea typeface="宋体" panose="02010600030101010101" pitchFamily="2" charset="-122"/>
              </a:rPr>
              <a:t>开发环境</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6700" algn="just">
              <a:lnSpc>
                <a:spcPct val="150000"/>
              </a:lnSpc>
            </a:pPr>
            <a:r>
              <a:rPr lang="en-US" altLang="zh-CN" sz="1800" kern="100">
                <a:effectLst/>
                <a:latin typeface="宋体" panose="02010600030101010101" pitchFamily="2" charset="-122"/>
                <a:ea typeface="宋体" panose="02010600030101010101" pitchFamily="2" charset="-122"/>
              </a:rPr>
              <a:t>Java</a:t>
            </a:r>
            <a:r>
              <a:rPr lang="zh-CN" altLang="zh-CN" sz="1800" kern="100">
                <a:effectLst/>
                <a:latin typeface="Times New Roman" panose="02020603050405020304" pitchFamily="18" charset="0"/>
                <a:ea typeface="MS Gothic" panose="020B0609070205080204" pitchFamily="49" charset="-128"/>
                <a:cs typeface="MS Gothic" panose="020B0609070205080204" pitchFamily="49" charset="-128"/>
              </a:rPr>
              <a:t> </a:t>
            </a:r>
            <a:r>
              <a:rPr lang="zh-CN" altLang="zh-CN" sz="1800" kern="100">
                <a:effectLst/>
                <a:latin typeface="Times New Roman" panose="02020603050405020304" pitchFamily="18" charset="0"/>
                <a:ea typeface="宋体" panose="02010600030101010101" pitchFamily="2" charset="-122"/>
                <a:cs typeface="宋体" panose="02010600030101010101" pitchFamily="2" charset="-122"/>
              </a:rPr>
              <a:t>运行环境，</a:t>
            </a:r>
            <a:r>
              <a:rPr lang="zh-CN" altLang="zh-CN" sz="1800" kern="100">
                <a:effectLst/>
                <a:latin typeface="Times New Roman" panose="02020603050405020304" pitchFamily="18" charset="0"/>
                <a:ea typeface="宋体" panose="02010600030101010101" pitchFamily="2" charset="-122"/>
              </a:rPr>
              <a:t>即</a:t>
            </a:r>
            <a:r>
              <a:rPr lang="en-US" altLang="zh-CN" sz="1800" kern="100">
                <a:effectLst/>
                <a:latin typeface="宋体" panose="02010600030101010101" pitchFamily="2" charset="-122"/>
                <a:ea typeface="宋体" panose="02010600030101010101" pitchFamily="2" charset="-122"/>
              </a:rPr>
              <a:t>Java Runtime Environment</a:t>
            </a:r>
            <a:r>
              <a:rPr lang="zh-CN" altLang="zh-CN" sz="1800" kern="100">
                <a:effectLst/>
                <a:latin typeface="Times New Roman" panose="02020603050405020304" pitchFamily="18" charset="0"/>
                <a:ea typeface="宋体" panose="02010600030101010101" pitchFamily="2" charset="-122"/>
              </a:rPr>
              <a:t>，简称为</a:t>
            </a:r>
            <a:r>
              <a:rPr lang="en-US" altLang="zh-CN" sz="1800" kern="100">
                <a:effectLst/>
                <a:latin typeface="Times New Roman" panose="02020603050405020304" pitchFamily="18" charset="0"/>
                <a:ea typeface="宋体" panose="02010600030101010101" pitchFamily="2" charset="-122"/>
              </a:rPr>
              <a:t>JRE</a:t>
            </a:r>
            <a:r>
              <a:rPr lang="zh-CN" altLang="zh-CN" sz="1800" kern="100">
                <a:effectLst/>
                <a:latin typeface="Times New Roman" panose="02020603050405020304" pitchFamily="18" charset="0"/>
                <a:ea typeface="宋体" panose="02010600030101010101" pitchFamily="2" charset="-122"/>
              </a:rPr>
              <a:t>，是在任何平台上运行</a:t>
            </a:r>
            <a:r>
              <a:rPr lang="en-US" altLang="zh-CN" sz="1800" kern="100">
                <a:effectLst/>
                <a:latin typeface="Times New Roman" panose="02020603050405020304" pitchFamily="18" charset="0"/>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编写的程序都需要用到的软件。终端用户可以以软件或者插件方式得到和使用</a:t>
            </a:r>
            <a:r>
              <a:rPr lang="zh-CN" altLang="zh-CN" sz="1800" kern="100">
                <a:effectLst/>
                <a:latin typeface="Times New Roman" panose="02020603050405020304" pitchFamily="18" charset="0"/>
                <a:ea typeface="MS Gothic" panose="020B0609070205080204" pitchFamily="49" charset="-128"/>
                <a:cs typeface="MS Gothic" panose="020B0609070205080204" pitchFamily="49" charset="-128"/>
              </a:rPr>
              <a:t> </a:t>
            </a:r>
            <a:r>
              <a:rPr lang="en-US" altLang="zh-CN" sz="1800" kern="100">
                <a:effectLst/>
                <a:latin typeface="宋体" panose="02010600030101010101" pitchFamily="2" charset="-122"/>
                <a:ea typeface="宋体" panose="02010600030101010101" pitchFamily="2" charset="-122"/>
              </a:rPr>
              <a:t>JRE</a:t>
            </a:r>
            <a:r>
              <a:rPr lang="zh-CN" altLang="zh-CN" sz="1800" kern="100">
                <a:effectLst/>
                <a:latin typeface="Times New Roman" panose="02020603050405020304" pitchFamily="18" charset="0"/>
                <a:ea typeface="宋体" panose="02010600030101010101" pitchFamily="2" charset="-122"/>
              </a:rPr>
              <a:t>。</a:t>
            </a:r>
            <a:r>
              <a:rPr lang="en-US" altLang="zh-CN" sz="1800" kern="100">
                <a:effectLst/>
                <a:latin typeface="Times New Roman" panose="02020603050405020304" pitchFamily="18" charset="0"/>
                <a:ea typeface="宋体" panose="02010600030101010101" pitchFamily="2" charset="-122"/>
              </a:rPr>
              <a:t>Sun</a:t>
            </a:r>
            <a:r>
              <a:rPr lang="zh-CN" altLang="zh-CN" sz="1800" kern="100">
                <a:effectLst/>
                <a:latin typeface="Times New Roman" panose="02020603050405020304" pitchFamily="18" charset="0"/>
                <a:ea typeface="MS Gothic" panose="020B0609070205080204" pitchFamily="49" charset="-128"/>
                <a:cs typeface="MS Gothic" panose="020B0609070205080204" pitchFamily="49" charset="-128"/>
              </a:rPr>
              <a:t> </a:t>
            </a:r>
            <a:r>
              <a:rPr lang="zh-CN" altLang="zh-CN" sz="1800" kern="100">
                <a:effectLst/>
                <a:latin typeface="Times New Roman" panose="02020603050405020304" pitchFamily="18" charset="0"/>
                <a:ea typeface="宋体" panose="02010600030101010101" pitchFamily="2" charset="-122"/>
                <a:cs typeface="宋体" panose="02010600030101010101" pitchFamily="2" charset="-122"/>
              </a:rPr>
              <a:t>公司还发布了一个</a:t>
            </a:r>
            <a:r>
              <a:rPr lang="en-US" altLang="zh-CN" sz="1800" kern="100">
                <a:effectLst/>
                <a:latin typeface="宋体" panose="02010600030101010101" pitchFamily="2" charset="-122"/>
                <a:ea typeface="宋体" panose="02010600030101010101" pitchFamily="2" charset="-122"/>
              </a:rPr>
              <a:t>JRE</a:t>
            </a:r>
            <a:r>
              <a:rPr lang="zh-CN" altLang="zh-CN" sz="1800" kern="100">
                <a:effectLst/>
                <a:latin typeface="Times New Roman" panose="02020603050405020304" pitchFamily="18" charset="0"/>
                <a:ea typeface="宋体" panose="02010600030101010101" pitchFamily="2" charset="-122"/>
              </a:rPr>
              <a:t>的更复杂的版本，叫做</a:t>
            </a:r>
            <a:r>
              <a:rPr lang="en-US" altLang="zh-CN" sz="1800" kern="100">
                <a:effectLst/>
                <a:latin typeface="Times New Roman" panose="02020603050405020304" pitchFamily="18" charset="0"/>
                <a:ea typeface="宋体" panose="02010600030101010101" pitchFamily="2" charset="-122"/>
              </a:rPr>
              <a:t>JDK</a:t>
            </a:r>
            <a:r>
              <a:rPr lang="zh-CN" altLang="zh-CN" sz="1800" kern="100">
                <a:effectLst/>
                <a:latin typeface="Times New Roman" panose="02020603050405020304" pitchFamily="18" charset="0"/>
                <a:ea typeface="宋体" panose="02010600030101010101" pitchFamily="2" charset="-122"/>
              </a:rPr>
              <a:t>（</a:t>
            </a:r>
            <a:r>
              <a:rPr lang="en-US" altLang="zh-CN" sz="1800" kern="100">
                <a:effectLst/>
                <a:latin typeface="Times New Roman" panose="02020603050405020304" pitchFamily="18" charset="0"/>
                <a:ea typeface="宋体" panose="02010600030101010101" pitchFamily="2" charset="-122"/>
              </a:rPr>
              <a:t>Java Development Kit</a:t>
            </a:r>
            <a:r>
              <a:rPr lang="zh-CN" altLang="zh-CN" sz="1800" kern="100">
                <a:effectLst/>
                <a:latin typeface="Times New Roman" panose="02020603050405020304" pitchFamily="18" charset="0"/>
                <a:ea typeface="宋体" panose="02010600030101010101" pitchFamily="2" charset="-122"/>
              </a:rPr>
              <a:t>），即</a:t>
            </a:r>
            <a:r>
              <a:rPr lang="en-US" altLang="zh-CN" sz="1800" kern="100">
                <a:effectLst/>
                <a:latin typeface="Times New Roman" panose="02020603050405020304" pitchFamily="18" charset="0"/>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开发者工具包。那么</a:t>
            </a:r>
            <a:r>
              <a:rPr lang="en-US" altLang="zh-CN" sz="1800" kern="100">
                <a:effectLst/>
                <a:latin typeface="Times New Roman" panose="02020603050405020304" pitchFamily="18" charset="0"/>
                <a:ea typeface="宋体" panose="02010600030101010101" pitchFamily="2" charset="-122"/>
              </a:rPr>
              <a:t>JRE</a:t>
            </a:r>
            <a:r>
              <a:rPr lang="zh-CN" altLang="zh-CN" sz="1800" kern="100">
                <a:effectLst/>
                <a:latin typeface="Times New Roman" panose="02020603050405020304" pitchFamily="18" charset="0"/>
                <a:ea typeface="宋体" panose="02010600030101010101" pitchFamily="2" charset="-122"/>
              </a:rPr>
              <a:t>和</a:t>
            </a:r>
            <a:r>
              <a:rPr lang="en-US" altLang="zh-CN" sz="1800" kern="100">
                <a:effectLst/>
                <a:latin typeface="Times New Roman" panose="02020603050405020304" pitchFamily="18" charset="0"/>
                <a:ea typeface="宋体" panose="02010600030101010101" pitchFamily="2" charset="-122"/>
              </a:rPr>
              <a:t>JDK</a:t>
            </a:r>
            <a:r>
              <a:rPr lang="zh-CN" altLang="zh-CN" sz="1800" kern="100">
                <a:effectLst/>
                <a:latin typeface="Times New Roman" panose="02020603050405020304" pitchFamily="18" charset="0"/>
                <a:ea typeface="宋体" panose="02010600030101010101" pitchFamily="2" charset="-122"/>
              </a:rPr>
              <a:t>之间是什么关系呢？简单地说，</a:t>
            </a:r>
            <a:r>
              <a:rPr lang="en-US" altLang="zh-CN" sz="1800" kern="100">
                <a:effectLst/>
                <a:latin typeface="Times New Roman" panose="02020603050405020304" pitchFamily="18" charset="0"/>
                <a:ea typeface="宋体" panose="02010600030101010101" pitchFamily="2" charset="-122"/>
              </a:rPr>
              <a:t>JRE</a:t>
            </a:r>
            <a:r>
              <a:rPr lang="zh-CN" altLang="zh-CN" sz="1800" kern="100">
                <a:effectLst/>
                <a:latin typeface="Times New Roman" panose="02020603050405020304" pitchFamily="18" charset="0"/>
                <a:ea typeface="宋体" panose="02010600030101010101" pitchFamily="2" charset="-122"/>
              </a:rPr>
              <a:t>就是运行</a:t>
            </a:r>
            <a:r>
              <a:rPr lang="en-US" altLang="zh-CN" sz="1800" kern="100">
                <a:effectLst/>
                <a:latin typeface="Times New Roman" panose="02020603050405020304" pitchFamily="18" charset="0"/>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字节码的虚拟机。但是，如果只有</a:t>
            </a:r>
            <a:r>
              <a:rPr lang="en-US" altLang="zh-CN" sz="1800" kern="100">
                <a:effectLst/>
                <a:latin typeface="Times New Roman" panose="02020603050405020304" pitchFamily="18" charset="0"/>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源码（源程序），要编译成</a:t>
            </a:r>
            <a:r>
              <a:rPr lang="en-US" altLang="zh-CN" sz="1800" kern="100">
                <a:effectLst/>
                <a:latin typeface="Times New Roman" panose="02020603050405020304" pitchFamily="18" charset="0"/>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字节码，就需要</a:t>
            </a:r>
            <a:r>
              <a:rPr lang="en-US" altLang="zh-CN" sz="1800" kern="100">
                <a:effectLst/>
                <a:latin typeface="Times New Roman" panose="02020603050405020304" pitchFamily="18" charset="0"/>
                <a:ea typeface="宋体" panose="02010600030101010101" pitchFamily="2" charset="-122"/>
              </a:rPr>
              <a:t>JDK</a:t>
            </a:r>
            <a:r>
              <a:rPr lang="zh-CN" altLang="zh-CN" sz="1800" kern="100">
                <a:effectLst/>
                <a:latin typeface="Times New Roman" panose="02020603050405020304" pitchFamily="18" charset="0"/>
                <a:ea typeface="宋体" panose="02010600030101010101" pitchFamily="2" charset="-122"/>
              </a:rPr>
              <a:t>，因为</a:t>
            </a:r>
            <a:r>
              <a:rPr lang="en-US" altLang="zh-CN" sz="1800" kern="100">
                <a:effectLst/>
                <a:latin typeface="Times New Roman" panose="02020603050405020304" pitchFamily="18" charset="0"/>
                <a:ea typeface="宋体" panose="02010600030101010101" pitchFamily="2" charset="-122"/>
              </a:rPr>
              <a:t>JDK</a:t>
            </a:r>
            <a:r>
              <a:rPr lang="zh-CN" altLang="zh-CN" sz="1800" kern="100">
                <a:effectLst/>
                <a:latin typeface="Times New Roman" panose="02020603050405020304" pitchFamily="18" charset="0"/>
                <a:ea typeface="宋体" panose="02010600030101010101" pitchFamily="2" charset="-122"/>
              </a:rPr>
              <a:t>除了包含</a:t>
            </a:r>
            <a:r>
              <a:rPr lang="en-US" altLang="zh-CN" sz="1800" kern="100">
                <a:effectLst/>
                <a:latin typeface="Times New Roman" panose="02020603050405020304" pitchFamily="18" charset="0"/>
                <a:ea typeface="宋体" panose="02010600030101010101" pitchFamily="2" charset="-122"/>
              </a:rPr>
              <a:t>JRE</a:t>
            </a:r>
            <a:r>
              <a:rPr lang="zh-CN" altLang="zh-CN" sz="1800" kern="100">
                <a:effectLst/>
                <a:latin typeface="Times New Roman" panose="02020603050405020304" pitchFamily="18" charset="0"/>
                <a:ea typeface="宋体" panose="02010600030101010101" pitchFamily="2" charset="-122"/>
              </a:rPr>
              <a:t>，还提供了编译器、调试器等开发工具，因此搭建</a:t>
            </a:r>
            <a:r>
              <a:rPr lang="en-US" altLang="zh-CN" sz="1800" kern="100">
                <a:effectLst/>
                <a:latin typeface="Times New Roman" panose="02020603050405020304" pitchFamily="18" charset="0"/>
                <a:ea typeface="宋体" panose="02010600030101010101" pitchFamily="2" charset="-122"/>
              </a:rPr>
              <a:t>Java</a:t>
            </a:r>
            <a:r>
              <a:rPr lang="zh-CN" altLang="zh-CN" sz="1800" kern="100">
                <a:effectLst/>
                <a:latin typeface="Times New Roman" panose="02020603050405020304" pitchFamily="18" charset="0"/>
                <a:ea typeface="宋体" panose="02010600030101010101" pitchFamily="2" charset="-122"/>
              </a:rPr>
              <a:t>的开放环境就变成了安装配置</a:t>
            </a:r>
            <a:r>
              <a:rPr lang="en-US" altLang="zh-CN" sz="1800" kern="100">
                <a:effectLst/>
                <a:latin typeface="Times New Roman" panose="02020603050405020304" pitchFamily="18" charset="0"/>
                <a:ea typeface="宋体" panose="02010600030101010101" pitchFamily="2" charset="-122"/>
              </a:rPr>
              <a:t>JDK</a:t>
            </a:r>
            <a:r>
              <a:rPr lang="zh-CN" altLang="zh-CN" sz="1800" kern="100">
                <a:effectLst/>
                <a:latin typeface="Times New Roman" panose="02020603050405020304" pitchFamily="18" charset="0"/>
                <a:ea typeface="宋体" panose="02010600030101010101" pitchFamily="2" charset="-122"/>
              </a:rPr>
              <a:t>。</a:t>
            </a:r>
            <a:r>
              <a:rPr lang="en-US" altLang="zh-CN" sz="1800" kern="100">
                <a:effectLst/>
                <a:latin typeface="Times New Roman" panose="02020603050405020304" pitchFamily="18" charset="0"/>
                <a:ea typeface="宋体" panose="02010600030101010101" pitchFamily="2" charset="-122"/>
              </a:rPr>
              <a:t>JDK</a:t>
            </a:r>
            <a:r>
              <a:rPr lang="zh-CN" altLang="zh-CN" sz="1800" kern="100">
                <a:effectLst/>
                <a:latin typeface="Times New Roman" panose="02020603050405020304" pitchFamily="18" charset="0"/>
                <a:ea typeface="宋体" panose="02010600030101010101" pitchFamily="2" charset="-122"/>
              </a:rPr>
              <a:t>和</a:t>
            </a:r>
            <a:r>
              <a:rPr lang="en-US" altLang="zh-CN" sz="1800" kern="100">
                <a:effectLst/>
                <a:latin typeface="Times New Roman" panose="02020603050405020304" pitchFamily="18" charset="0"/>
                <a:ea typeface="宋体" panose="02010600030101010101" pitchFamily="2" charset="-122"/>
              </a:rPr>
              <a:t>JRE</a:t>
            </a:r>
            <a:r>
              <a:rPr lang="zh-CN" altLang="zh-CN" sz="1800" kern="100">
                <a:effectLst/>
                <a:latin typeface="Times New Roman" panose="02020603050405020304" pitchFamily="18" charset="0"/>
                <a:ea typeface="宋体" panose="02010600030101010101" pitchFamily="2" charset="-122"/>
              </a:rPr>
              <a:t>二者之间的关系如图</a:t>
            </a:r>
            <a:r>
              <a:rPr lang="en-US" altLang="zh-CN" sz="1800" kern="100">
                <a:effectLst/>
                <a:latin typeface="Times New Roman" panose="02020603050405020304" pitchFamily="18" charset="0"/>
                <a:ea typeface="宋体" panose="02010600030101010101" pitchFamily="2" charset="-122"/>
              </a:rPr>
              <a:t>1-3</a:t>
            </a:r>
            <a:r>
              <a:rPr lang="zh-CN" altLang="zh-CN" sz="1800" kern="100">
                <a:effectLst/>
                <a:latin typeface="Times New Roman" panose="02020603050405020304" pitchFamily="18" charset="0"/>
                <a:ea typeface="宋体" panose="02010600030101010101" pitchFamily="2" charset="-122"/>
              </a:rPr>
              <a:t>所示： </a:t>
            </a:r>
            <a:endParaRPr lang="zh-CN" altLang="zh-CN" sz="1800" kern="100">
              <a:effectLst/>
              <a:latin typeface="Times New Roman" panose="02020603050405020304" pitchFamily="18" charset="0"/>
              <a:ea typeface="宋体" panose="02010600030101010101" pitchFamily="2" charset="-122"/>
            </a:endParaRPr>
          </a:p>
        </p:txBody>
      </p:sp>
      <p:pic>
        <p:nvPicPr>
          <p:cNvPr id="5" name="图片 4"/>
          <p:cNvPicPr/>
          <p:nvPr/>
        </p:nvPicPr>
        <p:blipFill>
          <a:blip r:embed="rId1"/>
          <a:stretch>
            <a:fillRect/>
          </a:stretch>
        </p:blipFill>
        <p:spPr>
          <a:xfrm>
            <a:off x="1066932" y="3777866"/>
            <a:ext cx="3009900" cy="1454150"/>
          </a:xfrm>
          <a:prstGeom prst="rect">
            <a:avLst/>
          </a:prstGeom>
          <a:noFill/>
          <a:ln>
            <a:noFill/>
          </a:ln>
        </p:spPr>
      </p:pic>
      <p:sp>
        <p:nvSpPr>
          <p:cNvPr id="7" name="文本框 6"/>
          <p:cNvSpPr txBox="1"/>
          <p:nvPr/>
        </p:nvSpPr>
        <p:spPr>
          <a:xfrm>
            <a:off x="647762" y="5365851"/>
            <a:ext cx="3429070" cy="374654"/>
          </a:xfrm>
          <a:prstGeom prst="rect">
            <a:avLst/>
          </a:prstGeom>
          <a:noFill/>
        </p:spPr>
        <p:txBody>
          <a:bodyPr wrap="square">
            <a:spAutoFit/>
          </a:bodyPr>
          <a:lstStyle/>
          <a:p>
            <a:pPr indent="266700" algn="ctr">
              <a:lnSpc>
                <a:spcPct val="150000"/>
              </a:lnSpc>
            </a:pPr>
            <a:r>
              <a:rPr lang="zh-CN" altLang="zh-CN" sz="1400" kern="100" dirty="0">
                <a:effectLst/>
                <a:latin typeface="Times New Roman" panose="02020603050405020304" pitchFamily="18" charset="0"/>
                <a:ea typeface="宋体" panose="02010600030101010101" pitchFamily="2" charset="-122"/>
              </a:rPr>
              <a:t>图</a:t>
            </a:r>
            <a:r>
              <a:rPr lang="en-US" altLang="zh-CN" sz="1400" kern="100" dirty="0">
                <a:effectLst/>
                <a:latin typeface="Times New Roman" panose="02020603050405020304" pitchFamily="18" charset="0"/>
                <a:ea typeface="宋体" panose="02010600030101010101" pitchFamily="2" charset="-122"/>
              </a:rPr>
              <a:t>1-3  JDK</a:t>
            </a:r>
            <a:r>
              <a:rPr lang="zh-CN" altLang="zh-CN" sz="1400" kern="100" dirty="0">
                <a:effectLst/>
                <a:latin typeface="Times New Roman" panose="02020603050405020304" pitchFamily="18" charset="0"/>
                <a:ea typeface="宋体" panose="02010600030101010101" pitchFamily="2" charset="-122"/>
              </a:rPr>
              <a:t>和</a:t>
            </a:r>
            <a:r>
              <a:rPr lang="en-US" altLang="zh-CN" sz="1400" kern="100" dirty="0">
                <a:effectLst/>
                <a:latin typeface="Times New Roman" panose="02020603050405020304" pitchFamily="18" charset="0"/>
                <a:ea typeface="宋体" panose="02010600030101010101" pitchFamily="2" charset="-122"/>
              </a:rPr>
              <a:t>JRE</a:t>
            </a:r>
            <a:r>
              <a:rPr lang="zh-CN" altLang="zh-CN" sz="1400" kern="100" dirty="0">
                <a:effectLst/>
                <a:latin typeface="Times New Roman" panose="02020603050405020304" pitchFamily="18" charset="0"/>
                <a:ea typeface="宋体" panose="02010600030101010101" pitchFamily="2" charset="-122"/>
              </a:rPr>
              <a:t>二者关系</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ea typeface="宋体" panose="02010600030101010101" pitchFamily="2" charset="-122"/>
              </a:rPr>
              <a:t>2.1 Java</a:t>
            </a:r>
            <a:r>
              <a:rPr lang="zh-CN" altLang="en-US" dirty="0">
                <a:ea typeface="宋体" panose="02010600030101010101" pitchFamily="2" charset="-122"/>
              </a:rPr>
              <a:t>开发环境</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6700" algn="l">
              <a:lnSpc>
                <a:spcPct val="150000"/>
              </a:lnSpc>
            </a:pP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现在是一个开源、免费的工具。</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是其它</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开发工具的基础，也就是说，在安装其它开发工具以前，必须首先安装</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。对于初学者来说，使用该开发工具进行学习，可以在学习的初期把精力放在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语言语法的学习上，体会更多底层的知识，对于以后的程序开发很有帮助。</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100" dirty="0">
                <a:effectLst/>
                <a:latin typeface="Times New Roman" panose="02020603050405020304" pitchFamily="18" charset="0"/>
                <a:ea typeface="宋体" panose="02010600030101010101" pitchFamily="2" charset="-122"/>
              </a:rPr>
              <a:t>但是</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未提供</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源代码的编写环境，这个是</a:t>
            </a:r>
            <a:r>
              <a:rPr lang="en-US" altLang="zh-CN" sz="1800" kern="100" dirty="0">
                <a:effectLst/>
                <a:latin typeface="Times New Roman" panose="02020603050405020304" pitchFamily="18" charset="0"/>
                <a:ea typeface="宋体" panose="02010600030101010101" pitchFamily="2" charset="-122"/>
              </a:rPr>
              <a:t>SUN</a:t>
            </a:r>
            <a:r>
              <a:rPr lang="zh-CN" altLang="zh-CN" sz="1800" kern="100" dirty="0">
                <a:effectLst/>
                <a:latin typeface="Times New Roman" panose="02020603050405020304" pitchFamily="18" charset="0"/>
                <a:ea typeface="宋体" panose="02010600030101010101" pitchFamily="2" charset="-122"/>
              </a:rPr>
              <a:t>提供的很多基础开发工具的通病，所以实际的代码编写还需要在其它的文本编辑器中进行。比如</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可以在记事本中进行代码编写，其实大部分程序设计语言的源代码都是一个文本文件，只是存储成了不同的后缀名罢了。</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2.2 JDK</a:t>
            </a:r>
            <a:r>
              <a:rPr lang="zh-CN" altLang="en-US" dirty="0">
                <a:sym typeface="Arial" panose="020B0604020202020204" pitchFamily="34" charset="0"/>
              </a:rPr>
              <a:t>版本介绍</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buNone/>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从</a:t>
            </a:r>
            <a:r>
              <a:rPr lang="en-US" altLang="zh-CN" sz="1800" kern="100" dirty="0">
                <a:effectLst/>
                <a:latin typeface="Times New Roman" panose="02020603050405020304" pitchFamily="18" charset="0"/>
                <a:ea typeface="宋体" panose="02010600030101010101" pitchFamily="2" charset="-122"/>
              </a:rPr>
              <a:t>1995</a:t>
            </a:r>
            <a:r>
              <a:rPr lang="zh-CN" altLang="zh-CN" sz="1800" kern="100" dirty="0">
                <a:effectLst/>
                <a:latin typeface="Times New Roman" panose="02020603050405020304" pitchFamily="18" charset="0"/>
                <a:ea typeface="宋体" panose="02010600030101010101" pitchFamily="2" charset="-122"/>
              </a:rPr>
              <a:t>年</a:t>
            </a:r>
            <a:r>
              <a:rPr lang="en-US" altLang="zh-CN" sz="1800" kern="100" dirty="0">
                <a:effectLst/>
                <a:latin typeface="Times New Roman" panose="02020603050405020304" pitchFamily="18" charset="0"/>
                <a:ea typeface="宋体" panose="02010600030101010101" pitchFamily="2" charset="-122"/>
              </a:rPr>
              <a:t>5</a:t>
            </a:r>
            <a:r>
              <a:rPr lang="zh-CN" altLang="zh-CN" sz="1800" kern="100" dirty="0">
                <a:effectLst/>
                <a:latin typeface="Times New Roman" panose="02020603050405020304" pitchFamily="18" charset="0"/>
                <a:ea typeface="宋体" panose="02010600030101010101" pitchFamily="2" charset="-122"/>
              </a:rPr>
              <a:t>月</a:t>
            </a:r>
            <a:r>
              <a:rPr lang="en-US" altLang="zh-CN" sz="1800" kern="100" dirty="0">
                <a:effectLst/>
                <a:latin typeface="Times New Roman" panose="02020603050405020304" pitchFamily="18" charset="0"/>
                <a:ea typeface="宋体" panose="02010600030101010101" pitchFamily="2" charset="-122"/>
              </a:rPr>
              <a:t>23</a:t>
            </a:r>
            <a:r>
              <a:rPr lang="zh-CN" altLang="zh-CN" sz="1800" kern="100" dirty="0">
                <a:effectLst/>
                <a:latin typeface="Times New Roman" panose="02020603050405020304" pitchFamily="18" charset="0"/>
                <a:ea typeface="宋体" panose="02010600030101010101" pitchFamily="2" charset="-122"/>
              </a:rPr>
              <a:t>日，</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语言诞生，</a:t>
            </a:r>
            <a:r>
              <a:rPr lang="en-US" altLang="zh-CN" sz="1800" kern="100" dirty="0">
                <a:effectLst/>
                <a:latin typeface="Times New Roman" panose="02020603050405020304" pitchFamily="18" charset="0"/>
                <a:ea typeface="宋体" panose="02010600030101010101" pitchFamily="2" charset="-122"/>
              </a:rPr>
              <a:t>1996</a:t>
            </a:r>
            <a:r>
              <a:rPr lang="zh-CN" altLang="zh-CN" sz="1800" kern="100" dirty="0">
                <a:effectLst/>
                <a:latin typeface="Times New Roman" panose="02020603050405020304" pitchFamily="18" charset="0"/>
                <a:ea typeface="宋体" panose="02010600030101010101" pitchFamily="2" charset="-122"/>
              </a:rPr>
              <a:t>年发布</a:t>
            </a:r>
            <a:r>
              <a:rPr lang="en-US" altLang="zh-CN" sz="1800" kern="100" dirty="0">
                <a:effectLst/>
                <a:latin typeface="Times New Roman" panose="02020603050405020304" pitchFamily="18" charset="0"/>
                <a:ea typeface="宋体" panose="02010600030101010101" pitchFamily="2" charset="-122"/>
              </a:rPr>
              <a:t>1.0</a:t>
            </a:r>
            <a:r>
              <a:rPr lang="zh-CN" altLang="zh-CN" sz="1800" kern="100" dirty="0">
                <a:effectLst/>
                <a:latin typeface="Times New Roman" panose="02020603050405020304" pitchFamily="18" charset="0"/>
                <a:ea typeface="宋体" panose="02010600030101010101" pitchFamily="2" charset="-122"/>
              </a:rPr>
              <a:t>版本开始，到目前为止，最新的</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版本是</a:t>
            </a:r>
            <a:r>
              <a:rPr lang="en-US" altLang="zh-CN" sz="1800" kern="100" dirty="0">
                <a:effectLst/>
                <a:latin typeface="Times New Roman" panose="02020603050405020304" pitchFamily="18" charset="0"/>
                <a:ea typeface="宋体" panose="02010600030101010101" pitchFamily="2" charset="-122"/>
              </a:rPr>
              <a:t>Java SE 14</a:t>
            </a:r>
            <a:r>
              <a:rPr lang="zh-CN" altLang="zh-CN" sz="1800" kern="100" dirty="0">
                <a:effectLst/>
                <a:latin typeface="Times New Roman" panose="02020603050405020304" pitchFamily="18" charset="0"/>
                <a:ea typeface="宋体" panose="02010600030101010101" pitchFamily="2" charset="-122"/>
              </a:rPr>
              <a:t>，下面我们来看一下</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版本发展历史以及每个版本的新增特性。</a:t>
            </a:r>
            <a:endParaRPr lang="zh-CN" altLang="zh-CN" sz="1800" kern="100" dirty="0">
              <a:effectLst/>
              <a:latin typeface="Times New Roman" panose="02020603050405020304" pitchFamily="18" charset="0"/>
              <a:ea typeface="宋体" panose="02010600030101010101" pitchFamily="2" charset="-122"/>
            </a:endParaRPr>
          </a:p>
        </p:txBody>
      </p:sp>
      <p:sp>
        <p:nvSpPr>
          <p:cNvPr id="4" name="文本框 3"/>
          <p:cNvSpPr txBox="1"/>
          <p:nvPr/>
        </p:nvSpPr>
        <p:spPr>
          <a:xfrm>
            <a:off x="990734" y="1981238"/>
            <a:ext cx="9143760" cy="4152868"/>
          </a:xfrm>
          <a:prstGeom prst="rect">
            <a:avLst/>
          </a:prstGeom>
          <a:noFill/>
        </p:spPr>
        <p:txBody>
          <a:bodyPr wrap="square" rtlCol="0">
            <a:spAutoFit/>
          </a:bodyPr>
          <a:lstStyle/>
          <a:p>
            <a:endParaRPr lang="zh-CN" altLang="en-US" dirty="0"/>
          </a:p>
        </p:txBody>
      </p:sp>
      <p:sp>
        <p:nvSpPr>
          <p:cNvPr id="6" name="Rectangle 2"/>
          <p:cNvSpPr>
            <a:spLocks noChangeArrowheads="1"/>
          </p:cNvSpPr>
          <p:nvPr/>
        </p:nvSpPr>
        <p:spPr bwMode="auto">
          <a:xfrm>
            <a:off x="4419644" y="2367896"/>
            <a:ext cx="1924869"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266700" algn="l" defTabSz="914400" rtl="0" eaLnBrk="0" fontAlgn="base" latinLnBrk="0" hangingPunct="0">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表</a:t>
            </a:r>
            <a:r>
              <a:rPr kumimoji="0" lang="en-US" altLang="zh-CN" sz="1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1-1 Java</a:t>
            </a:r>
            <a:r>
              <a:rPr kumimoji="0" lang="zh-CN" altLang="en-US" sz="1000" b="0" i="0" u="none" strike="noStrike" cap="none" normalizeH="0" baseline="0" dirty="0">
                <a:ln>
                  <a:noFill/>
                </a:ln>
                <a:solidFill>
                  <a:schemeClr val="tx1"/>
                </a:solidFill>
                <a:effectLst/>
                <a:latin typeface="宋体" panose="02010600030101010101" pitchFamily="2" charset="-122"/>
                <a:ea typeface="宋体" panose="02010600030101010101" pitchFamily="2" charset="-122"/>
                <a:cs typeface="Times New Roman" panose="02020603050405020304" pitchFamily="18" charset="0"/>
              </a:rPr>
              <a:t>版本发展历史</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graphicFrame>
        <p:nvGraphicFramePr>
          <p:cNvPr id="9" name="表格 8"/>
          <p:cNvGraphicFramePr>
            <a:graphicFrameLocks noGrp="1"/>
          </p:cNvGraphicFramePr>
          <p:nvPr/>
        </p:nvGraphicFramePr>
        <p:xfrm>
          <a:off x="795280" y="2887872"/>
          <a:ext cx="10024995" cy="3246233"/>
        </p:xfrm>
        <a:graphic>
          <a:graphicData uri="http://schemas.openxmlformats.org/drawingml/2006/table">
            <a:tbl>
              <a:tblPr firstRow="1" firstCol="1" bandRow="1"/>
              <a:tblGrid>
                <a:gridCol w="1356323"/>
                <a:gridCol w="1548523"/>
                <a:gridCol w="7120149"/>
              </a:tblGrid>
              <a:tr h="283878">
                <a:tc>
                  <a:txBody>
                    <a:bodyPr/>
                    <a:lstStyle/>
                    <a:p>
                      <a:pPr algn="ctr">
                        <a:lnSpc>
                          <a:spcPct val="150000"/>
                        </a:lnSpc>
                      </a:pPr>
                      <a:r>
                        <a:rPr lang="zh-CN" sz="1050" b="1" kern="100">
                          <a:effectLst/>
                          <a:latin typeface="Times New Roman" panose="02020603050405020304" pitchFamily="18" charset="0"/>
                          <a:ea typeface="宋体" panose="02010600030101010101" pitchFamily="2" charset="-122"/>
                        </a:rPr>
                        <a:t>版本号</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050" b="1" kern="100">
                          <a:effectLst/>
                          <a:latin typeface="Times New Roman" panose="02020603050405020304" pitchFamily="18" charset="0"/>
                          <a:ea typeface="宋体" panose="02010600030101010101" pitchFamily="2" charset="-122"/>
                        </a:rPr>
                        <a:t>发布时间</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zh-CN" sz="1050" b="1" kern="100">
                          <a:effectLst/>
                          <a:latin typeface="Times New Roman" panose="02020603050405020304" pitchFamily="18" charset="0"/>
                          <a:ea typeface="宋体" panose="02010600030101010101" pitchFamily="2" charset="-122"/>
                        </a:rPr>
                        <a:t>新增新特性</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878">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1.0</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1996</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1</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a:effectLst/>
                          <a:latin typeface="宋体" panose="02010600030101010101" pitchFamily="2" charset="-122"/>
                          <a:ea typeface="宋体" panose="02010600030101010101" pitchFamily="2" charset="-122"/>
                        </a:rPr>
                        <a:t>Java</a:t>
                      </a:r>
                      <a:r>
                        <a:rPr lang="zh-CN" sz="1050" kern="100">
                          <a:effectLst/>
                          <a:latin typeface="Times New Roman" panose="02020603050405020304" pitchFamily="18" charset="0"/>
                          <a:ea typeface="宋体" panose="02010600030101010101" pitchFamily="2" charset="-122"/>
                        </a:rPr>
                        <a:t>虚拟机、</a:t>
                      </a:r>
                      <a:r>
                        <a:rPr lang="en-US" sz="1050" kern="100">
                          <a:effectLst/>
                          <a:latin typeface="Times New Roman" panose="02020603050405020304" pitchFamily="18" charset="0"/>
                          <a:ea typeface="宋体" panose="02010600030101010101" pitchFamily="2" charset="-122"/>
                        </a:rPr>
                        <a:t>Applet</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AWT</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878">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1.1</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1997</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2</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a:effectLst/>
                          <a:latin typeface="宋体" panose="02010600030101010101" pitchFamily="2" charset="-122"/>
                          <a:ea typeface="宋体" panose="02010600030101010101" pitchFamily="2" charset="-122"/>
                        </a:rPr>
                        <a:t>JAR</a:t>
                      </a:r>
                      <a:r>
                        <a:rPr lang="zh-CN" sz="1050" kern="100">
                          <a:effectLst/>
                          <a:latin typeface="Times New Roman" panose="02020603050405020304" pitchFamily="18" charset="0"/>
                          <a:ea typeface="宋体" panose="02010600030101010101" pitchFamily="2" charset="-122"/>
                        </a:rPr>
                        <a:t>文件格式、</a:t>
                      </a:r>
                      <a:r>
                        <a:rPr lang="en-US" sz="1050" kern="100">
                          <a:effectLst/>
                          <a:latin typeface="Times New Roman" panose="02020603050405020304" pitchFamily="18" charset="0"/>
                          <a:ea typeface="宋体" panose="02010600030101010101" pitchFamily="2" charset="-122"/>
                        </a:rPr>
                        <a:t>JDBC</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Java Beans</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RMI</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878">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1.2</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1998</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12</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a:effectLst/>
                          <a:latin typeface="宋体" panose="02010600030101010101" pitchFamily="2" charset="-122"/>
                          <a:ea typeface="宋体" panose="02010600030101010101" pitchFamily="2" charset="-122"/>
                        </a:rPr>
                        <a:t>EJB</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Java Plug-in</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Java IDL</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Swing</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878">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1.3</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2000</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5</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a:effectLst/>
                          <a:latin typeface="宋体" panose="02010600030101010101" pitchFamily="2" charset="-122"/>
                          <a:ea typeface="宋体" panose="02010600030101010101" pitchFamily="2" charset="-122"/>
                        </a:rPr>
                        <a:t>Math</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Timer API</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JNDI</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RMI-IIOP</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Java 2D API</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Java Sound</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878">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1.4</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2004</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2</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a:effectLst/>
                          <a:latin typeface="宋体" panose="02010600030101010101" pitchFamily="2" charset="-122"/>
                          <a:ea typeface="宋体" panose="02010600030101010101" pitchFamily="2" charset="-122"/>
                        </a:rPr>
                        <a:t>Regular Expressions</a:t>
                      </a:r>
                      <a:r>
                        <a:rPr lang="zh-CN" sz="1050" kern="100">
                          <a:effectLst/>
                          <a:latin typeface="Times New Roman" panose="02020603050405020304" pitchFamily="18" charset="0"/>
                          <a:ea typeface="宋体" panose="02010600030101010101" pitchFamily="2" charset="-122"/>
                        </a:rPr>
                        <a:t>、异常链、</a:t>
                      </a:r>
                      <a:r>
                        <a:rPr lang="en-US" sz="1050" kern="100">
                          <a:effectLst/>
                          <a:latin typeface="Times New Roman" panose="02020603050405020304" pitchFamily="18" charset="0"/>
                          <a:ea typeface="宋体" panose="02010600030101010101" pitchFamily="2" charset="-122"/>
                        </a:rPr>
                        <a:t>NIO</a:t>
                      </a:r>
                      <a:r>
                        <a:rPr lang="zh-CN" sz="1050" kern="100">
                          <a:effectLst/>
                          <a:latin typeface="Times New Roman" panose="02020603050405020304" pitchFamily="18" charset="0"/>
                          <a:ea typeface="宋体" panose="02010600030101010101" pitchFamily="2" charset="-122"/>
                        </a:rPr>
                        <a:t>、日志类、</a:t>
                      </a:r>
                      <a:r>
                        <a:rPr lang="en-US" sz="1050" kern="100">
                          <a:effectLst/>
                          <a:latin typeface="Times New Roman" panose="02020603050405020304" pitchFamily="18" charset="0"/>
                          <a:ea typeface="宋体" panose="02010600030101010101" pitchFamily="2" charset="-122"/>
                        </a:rPr>
                        <a:t>XML</a:t>
                      </a:r>
                      <a:r>
                        <a:rPr lang="zh-CN" sz="1050" kern="100">
                          <a:effectLst/>
                          <a:latin typeface="Times New Roman" panose="02020603050405020304" pitchFamily="18" charset="0"/>
                          <a:ea typeface="宋体" panose="02010600030101010101" pitchFamily="2" charset="-122"/>
                        </a:rPr>
                        <a:t>解析器、</a:t>
                      </a:r>
                      <a:r>
                        <a:rPr lang="en-US" sz="1050" kern="100">
                          <a:effectLst/>
                          <a:latin typeface="Times New Roman" panose="02020603050405020304" pitchFamily="18" charset="0"/>
                          <a:ea typeface="宋体" panose="02010600030101010101" pitchFamily="2" charset="-122"/>
                        </a:rPr>
                        <a:t>XSLT</a:t>
                      </a:r>
                      <a:r>
                        <a:rPr lang="zh-CN" sz="1050" kern="100">
                          <a:effectLst/>
                          <a:latin typeface="Times New Roman" panose="02020603050405020304" pitchFamily="18" charset="0"/>
                          <a:ea typeface="宋体" panose="02010600030101010101" pitchFamily="2" charset="-122"/>
                        </a:rPr>
                        <a:t>解析器</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283878">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1.5</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2004</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9</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1050" kern="100">
                          <a:effectLst/>
                          <a:latin typeface="Times New Roman" panose="02020603050405020304" pitchFamily="18" charset="0"/>
                          <a:ea typeface="宋体" panose="02010600030101010101" pitchFamily="2" charset="-122"/>
                        </a:rPr>
                        <a:t>自动装箱与拆箱、泛型、动态注解、枚举、可变长参数、遍历循环、静态导入</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59087">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6</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2006</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12</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1050" kern="100" dirty="0">
                          <a:effectLst/>
                          <a:latin typeface="Times New Roman" panose="02020603050405020304" pitchFamily="18" charset="0"/>
                          <a:ea typeface="宋体" panose="02010600030101010101" pitchFamily="2" charset="-122"/>
                        </a:rPr>
                        <a:t>提供动态语言支持、</a:t>
                      </a:r>
                      <a:r>
                        <a:rPr lang="en-US" sz="1050" kern="100" dirty="0">
                          <a:effectLst/>
                          <a:latin typeface="Times New Roman" panose="02020603050405020304" pitchFamily="18" charset="0"/>
                          <a:ea typeface="宋体" panose="02010600030101010101" pitchFamily="2" charset="-122"/>
                        </a:rPr>
                        <a:t>Desktop</a:t>
                      </a:r>
                      <a:r>
                        <a:rPr lang="zh-CN" sz="1050" kern="100" dirty="0">
                          <a:effectLst/>
                          <a:latin typeface="Times New Roman" panose="02020603050405020304" pitchFamily="18" charset="0"/>
                          <a:ea typeface="宋体" panose="02010600030101010101" pitchFamily="2" charset="-122"/>
                        </a:rPr>
                        <a:t>类和</a:t>
                      </a:r>
                      <a:r>
                        <a:rPr lang="en-US" sz="1050" kern="100" dirty="0" err="1">
                          <a:effectLst/>
                          <a:latin typeface="Times New Roman" panose="02020603050405020304" pitchFamily="18" charset="0"/>
                          <a:ea typeface="宋体" panose="02010600030101010101" pitchFamily="2" charset="-122"/>
                        </a:rPr>
                        <a:t>SystemTray</a:t>
                      </a:r>
                      <a:r>
                        <a:rPr lang="zh-CN" sz="1050" kern="100" dirty="0">
                          <a:effectLst/>
                          <a:latin typeface="Times New Roman" panose="02020603050405020304" pitchFamily="18" charset="0"/>
                          <a:ea typeface="宋体" panose="02010600030101010101" pitchFamily="2" charset="-122"/>
                        </a:rPr>
                        <a:t>类、使用</a:t>
                      </a:r>
                      <a:r>
                        <a:rPr lang="en-US" sz="1050" kern="100" dirty="0">
                          <a:effectLst/>
                          <a:latin typeface="Times New Roman" panose="02020603050405020304" pitchFamily="18" charset="0"/>
                          <a:ea typeface="宋体" panose="02010600030101010101" pitchFamily="2" charset="-122"/>
                        </a:rPr>
                        <a:t>JAXB2</a:t>
                      </a:r>
                      <a:r>
                        <a:rPr lang="zh-CN" sz="1050" kern="100" dirty="0">
                          <a:effectLst/>
                          <a:latin typeface="Times New Roman" panose="02020603050405020304" pitchFamily="18" charset="0"/>
                          <a:ea typeface="宋体" panose="02010600030101010101" pitchFamily="2" charset="-122"/>
                        </a:rPr>
                        <a:t>来实现对象与</a:t>
                      </a:r>
                      <a:r>
                        <a:rPr lang="en-US" sz="1050" kern="100" dirty="0">
                          <a:effectLst/>
                          <a:latin typeface="Times New Roman" panose="02020603050405020304" pitchFamily="18" charset="0"/>
                          <a:ea typeface="宋体" panose="02010600030101010101" pitchFamily="2" charset="-122"/>
                        </a:rPr>
                        <a:t>XML</a:t>
                      </a:r>
                      <a:r>
                        <a:rPr lang="zh-CN" sz="1050" kern="100" dirty="0">
                          <a:effectLst/>
                          <a:latin typeface="Times New Roman" panose="02020603050405020304" pitchFamily="18" charset="0"/>
                          <a:ea typeface="宋体" panose="02010600030101010101" pitchFamily="2" charset="-122"/>
                        </a:rPr>
                        <a:t>之间的映射、理解</a:t>
                      </a:r>
                      <a:r>
                        <a:rPr lang="en-US" sz="1050" kern="100" dirty="0">
                          <a:effectLst/>
                          <a:latin typeface="Times New Roman" panose="02020603050405020304" pitchFamily="18" charset="0"/>
                          <a:ea typeface="宋体" panose="02010600030101010101" pitchFamily="2" charset="-122"/>
                        </a:rPr>
                        <a:t>STAX</a:t>
                      </a:r>
                      <a:r>
                        <a:rPr lang="zh-CN" sz="1050" kern="100" dirty="0">
                          <a:effectLst/>
                          <a:latin typeface="Times New Roman" panose="02020603050405020304" pitchFamily="18" charset="0"/>
                          <a:ea typeface="宋体" panose="02010600030101010101" pitchFamily="2" charset="-122"/>
                        </a:rPr>
                        <a:t>、使用</a:t>
                      </a:r>
                      <a:r>
                        <a:rPr lang="en-US" sz="1050" kern="100" dirty="0">
                          <a:effectLst/>
                          <a:latin typeface="Times New Roman" panose="02020603050405020304" pitchFamily="18" charset="0"/>
                          <a:ea typeface="宋体" panose="02010600030101010101" pitchFamily="2" charset="-122"/>
                        </a:rPr>
                        <a:t>Compiler API </a:t>
                      </a:r>
                      <a:r>
                        <a:rPr lang="zh-CN" sz="1050" kern="100" dirty="0">
                          <a:effectLst/>
                          <a:latin typeface="Times New Roman" panose="02020603050405020304" pitchFamily="18" charset="0"/>
                          <a:ea typeface="宋体" panose="02010600030101010101" pitchFamily="2" charset="-122"/>
                        </a:rPr>
                        <a:t>、轻量级</a:t>
                      </a:r>
                      <a:r>
                        <a:rPr lang="en-US" sz="1050" kern="100" dirty="0">
                          <a:effectLst/>
                          <a:latin typeface="Times New Roman" panose="02020603050405020304" pitchFamily="18" charset="0"/>
                          <a:ea typeface="宋体" panose="02010600030101010101" pitchFamily="2" charset="-122"/>
                        </a:rPr>
                        <a:t> Http Server API</a:t>
                      </a:r>
                      <a:r>
                        <a:rPr lang="zh-CN" sz="1050" kern="100" dirty="0">
                          <a:effectLst/>
                          <a:latin typeface="Times New Roman" panose="02020603050405020304" pitchFamily="18" charset="0"/>
                          <a:ea typeface="宋体" panose="02010600030101010101" pitchFamily="2" charset="-122"/>
                        </a:rPr>
                        <a:t>、插入式注解处理</a:t>
                      </a:r>
                      <a:r>
                        <a:rPr lang="en-US" sz="1050" kern="100" dirty="0">
                          <a:effectLst/>
                          <a:latin typeface="Times New Roman" panose="02020603050405020304" pitchFamily="18" charset="0"/>
                          <a:ea typeface="宋体" panose="02010600030101010101" pitchFamily="2" charset="-122"/>
                        </a:rPr>
                        <a:t> API</a:t>
                      </a:r>
                      <a:r>
                        <a:rPr lang="zh-CN" sz="1050" kern="100" dirty="0">
                          <a:effectLst/>
                          <a:latin typeface="Times New Roman" panose="02020603050405020304" pitchFamily="18" charset="0"/>
                          <a:ea typeface="宋体" panose="02010600030101010101" pitchFamily="2" charset="-122"/>
                        </a:rPr>
                        <a:t>、使用</a:t>
                      </a:r>
                      <a:r>
                        <a:rPr lang="en-US" sz="1050" kern="100" dirty="0">
                          <a:effectLst/>
                          <a:latin typeface="Times New Roman" panose="02020603050405020304" pitchFamily="18" charset="0"/>
                          <a:ea typeface="宋体" panose="02010600030101010101" pitchFamily="2" charset="-122"/>
                        </a:rPr>
                        <a:t>Console</a:t>
                      </a:r>
                      <a:r>
                        <a:rPr lang="zh-CN" sz="1050" kern="100" dirty="0">
                          <a:effectLst/>
                          <a:latin typeface="Times New Roman" panose="02020603050405020304" pitchFamily="18" charset="0"/>
                          <a:ea typeface="宋体" panose="02010600030101010101" pitchFamily="2" charset="-122"/>
                        </a:rPr>
                        <a:t>开发控制台程序、</a:t>
                      </a:r>
                      <a:r>
                        <a:rPr lang="en-US" sz="1050" kern="100" dirty="0">
                          <a:effectLst/>
                          <a:latin typeface="Times New Roman" panose="02020603050405020304" pitchFamily="18" charset="0"/>
                          <a:ea typeface="宋体" panose="02010600030101010101" pitchFamily="2" charset="-122"/>
                        </a:rPr>
                        <a:t>Common Annotations </a:t>
                      </a:r>
                      <a:r>
                        <a:rPr lang="zh-CN" sz="1050" kern="100" dirty="0">
                          <a:effectLst/>
                          <a:latin typeface="Times New Roman" panose="02020603050405020304" pitchFamily="18" charset="0"/>
                          <a:ea typeface="宋体" panose="02010600030101010101" pitchFamily="2" charset="-122"/>
                        </a:rPr>
                        <a:t>、</a:t>
                      </a:r>
                      <a:r>
                        <a:rPr lang="en-US" sz="1050" kern="100" dirty="0">
                          <a:effectLst/>
                          <a:latin typeface="Times New Roman" panose="02020603050405020304" pitchFamily="18" charset="0"/>
                          <a:ea typeface="宋体" panose="02010600030101010101" pitchFamily="2" charset="-122"/>
                        </a:rPr>
                        <a:t>Java GUI</a:t>
                      </a:r>
                      <a:r>
                        <a:rPr lang="zh-CN" sz="1050" kern="100" dirty="0">
                          <a:effectLst/>
                          <a:latin typeface="Times New Roman" panose="02020603050405020304" pitchFamily="18" charset="0"/>
                          <a:ea typeface="宋体" panose="02010600030101010101" pitchFamily="2" charset="-122"/>
                        </a:rPr>
                        <a:t>界面的显示、嵌入式数据库</a:t>
                      </a:r>
                      <a:r>
                        <a:rPr lang="en-US" sz="1050" kern="100" dirty="0">
                          <a:effectLst/>
                          <a:latin typeface="Times New Roman" panose="02020603050405020304" pitchFamily="18" charset="0"/>
                          <a:ea typeface="宋体" panose="02010600030101010101" pitchFamily="2" charset="-122"/>
                        </a:rPr>
                        <a:t>Derby </a:t>
                      </a:r>
                      <a:r>
                        <a:rPr lang="zh-CN" sz="1050" kern="100" dirty="0">
                          <a:effectLst/>
                          <a:latin typeface="Times New Roman" panose="02020603050405020304" pitchFamily="18" charset="0"/>
                          <a:ea typeface="宋体" panose="02010600030101010101" pitchFamily="2" charset="-122"/>
                        </a:rPr>
                        <a:t>、</a:t>
                      </a:r>
                      <a:r>
                        <a:rPr lang="en-US" sz="1050" kern="100" dirty="0">
                          <a:effectLst/>
                          <a:latin typeface="Times New Roman" panose="02020603050405020304" pitchFamily="18" charset="0"/>
                          <a:ea typeface="宋体" panose="02010600030101010101" pitchFamily="2" charset="-122"/>
                        </a:rPr>
                        <a:t>Web</a:t>
                      </a:r>
                      <a:r>
                        <a:rPr lang="zh-CN" sz="1050" kern="100" dirty="0">
                          <a:effectLst/>
                          <a:latin typeface="Times New Roman" panose="02020603050405020304" pitchFamily="18" charset="0"/>
                          <a:ea typeface="宋体" panose="02010600030101010101" pitchFamily="2" charset="-122"/>
                        </a:rPr>
                        <a:t>服务元数据、</a:t>
                      </a:r>
                      <a:r>
                        <a:rPr lang="en-US" sz="1050" kern="100" dirty="0" err="1">
                          <a:effectLst/>
                          <a:latin typeface="Times New Roman" panose="02020603050405020304" pitchFamily="18" charset="0"/>
                          <a:ea typeface="宋体" panose="02010600030101010101" pitchFamily="2" charset="-122"/>
                        </a:rPr>
                        <a:t>Jtable</a:t>
                      </a:r>
                      <a:r>
                        <a:rPr lang="zh-CN" sz="1050" kern="100" dirty="0">
                          <a:effectLst/>
                          <a:latin typeface="Times New Roman" panose="02020603050405020304" pitchFamily="18" charset="0"/>
                          <a:ea typeface="宋体" panose="02010600030101010101" pitchFamily="2" charset="-122"/>
                        </a:rPr>
                        <a:t>的排序和过滤、更简单更强大的</a:t>
                      </a:r>
                      <a:r>
                        <a:rPr lang="en-US" sz="1050" kern="100" dirty="0">
                          <a:effectLst/>
                          <a:latin typeface="Times New Roman" panose="02020603050405020304" pitchFamily="18" charset="0"/>
                          <a:ea typeface="宋体" panose="02010600030101010101" pitchFamily="2" charset="-122"/>
                        </a:rPr>
                        <a:t>JAX-WS</a:t>
                      </a:r>
                      <a:endParaRPr lang="zh-CN" sz="105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fontScale="90000"/>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模块一  </a:t>
            </a:r>
            <a:r>
              <a:rPr kumimoji="0" lang="en-US" altLang="zh-CN"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Java</a:t>
            </a: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开发环境搭建</a:t>
            </a:r>
            <a:b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b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1</a:t>
            </a:r>
            <a:r>
              <a:rPr lang="zh-CN" altLang="en-US" dirty="0"/>
              <a:t>    </a:t>
            </a:r>
            <a:r>
              <a:rPr lang="en-US" altLang="zh-CN" dirty="0"/>
              <a:t>Java</a:t>
            </a:r>
            <a:r>
              <a:rPr lang="zh-CN" altLang="en-US" dirty="0"/>
              <a:t>概述</a:t>
            </a:r>
            <a:endParaRPr lang="zh-CN" altLang="en-US" dirty="0"/>
          </a:p>
        </p:txBody>
      </p:sp>
    </p:spTree>
  </p:cSld>
  <p:clrMapOvr>
    <a:masterClrMapping/>
  </p:clrMapOv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2.2 JDK</a:t>
            </a:r>
            <a:r>
              <a:rPr lang="zh-CN" altLang="en-US" dirty="0">
                <a:sym typeface="Arial" panose="020B0604020202020204" pitchFamily="34" charset="0"/>
              </a:rPr>
              <a:t>版本介绍</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buNone/>
            </a:pP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3" name="表格 2"/>
          <p:cNvGraphicFramePr>
            <a:graphicFrameLocks noGrp="1"/>
          </p:cNvGraphicFramePr>
          <p:nvPr/>
        </p:nvGraphicFramePr>
        <p:xfrm>
          <a:off x="746776" y="1295456"/>
          <a:ext cx="10640362" cy="4800474"/>
        </p:xfrm>
        <a:graphic>
          <a:graphicData uri="http://schemas.openxmlformats.org/drawingml/2006/table">
            <a:tbl>
              <a:tblPr firstRow="1" firstCol="1" bandRow="1"/>
              <a:tblGrid>
                <a:gridCol w="1439578"/>
                <a:gridCol w="1643577"/>
                <a:gridCol w="7557207"/>
              </a:tblGrid>
              <a:tr h="1614149">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7</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2011</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7</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a:effectLst/>
                          <a:latin typeface="宋体" panose="02010600030101010101" pitchFamily="2" charset="-122"/>
                          <a:ea typeface="宋体" panose="02010600030101010101" pitchFamily="2" charset="-122"/>
                        </a:rPr>
                        <a:t>switch</a:t>
                      </a:r>
                      <a:r>
                        <a:rPr lang="zh-CN" sz="1050" kern="100">
                          <a:effectLst/>
                          <a:latin typeface="Times New Roman" panose="02020603050405020304" pitchFamily="18" charset="0"/>
                          <a:ea typeface="宋体" panose="02010600030101010101" pitchFamily="2" charset="-122"/>
                        </a:rPr>
                        <a:t>语句中可以使用字符串、泛型实例化类型自动推断、自定义自动关闭类、新增一些读取环境信息的工具方法、</a:t>
                      </a:r>
                      <a:r>
                        <a:rPr lang="en-US" sz="1050" kern="100">
                          <a:effectLst/>
                          <a:latin typeface="Times New Roman" panose="02020603050405020304" pitchFamily="18" charset="0"/>
                          <a:ea typeface="宋体" panose="02010600030101010101" pitchFamily="2" charset="-122"/>
                        </a:rPr>
                        <a:t>Boolean</a:t>
                      </a:r>
                      <a:r>
                        <a:rPr lang="zh-CN" sz="1050" kern="100">
                          <a:effectLst/>
                          <a:latin typeface="Times New Roman" panose="02020603050405020304" pitchFamily="18" charset="0"/>
                          <a:ea typeface="宋体" panose="02010600030101010101" pitchFamily="2" charset="-122"/>
                        </a:rPr>
                        <a:t>类型反转，空指针安全，参与位运算、两个</a:t>
                      </a:r>
                      <a:r>
                        <a:rPr lang="en-US" sz="1050" kern="100">
                          <a:effectLst/>
                          <a:latin typeface="Times New Roman" panose="02020603050405020304" pitchFamily="18" charset="0"/>
                          <a:ea typeface="宋体" panose="02010600030101010101" pitchFamily="2" charset="-122"/>
                        </a:rPr>
                        <a:t>char</a:t>
                      </a:r>
                      <a:r>
                        <a:rPr lang="zh-CN" sz="1050" kern="100">
                          <a:effectLst/>
                          <a:latin typeface="Times New Roman" panose="02020603050405020304" pitchFamily="18" charset="0"/>
                          <a:ea typeface="宋体" panose="02010600030101010101" pitchFamily="2" charset="-122"/>
                        </a:rPr>
                        <a:t>之间的</a:t>
                      </a:r>
                      <a:r>
                        <a:rPr lang="en-US" sz="1050" kern="100">
                          <a:effectLst/>
                          <a:latin typeface="Times New Roman" panose="02020603050405020304" pitchFamily="18" charset="0"/>
                          <a:ea typeface="宋体" panose="02010600030101010101" pitchFamily="2" charset="-122"/>
                        </a:rPr>
                        <a:t>equals </a:t>
                      </a:r>
                      <a:r>
                        <a:rPr lang="zh-CN" sz="1050" kern="100">
                          <a:effectLst/>
                          <a:latin typeface="Times New Roman" panose="02020603050405020304" pitchFamily="18" charset="0"/>
                          <a:ea typeface="宋体" panose="02010600030101010101" pitchFamily="2" charset="-122"/>
                        </a:rPr>
                        <a:t>、更加安全的加减乘除、对</a:t>
                      </a:r>
                      <a:r>
                        <a:rPr lang="en-US" sz="1050" kern="100">
                          <a:effectLst/>
                          <a:latin typeface="Times New Roman" panose="02020603050405020304" pitchFamily="18" charset="0"/>
                          <a:ea typeface="宋体" panose="02010600030101010101" pitchFamily="2" charset="-122"/>
                        </a:rPr>
                        <a:t>Java</a:t>
                      </a:r>
                      <a:r>
                        <a:rPr lang="zh-CN" sz="1050" kern="100">
                          <a:effectLst/>
                          <a:latin typeface="Times New Roman" panose="02020603050405020304" pitchFamily="18" charset="0"/>
                          <a:ea typeface="宋体" panose="02010600030101010101" pitchFamily="2" charset="-122"/>
                        </a:rPr>
                        <a:t>集合</a:t>
                      </a:r>
                      <a:r>
                        <a:rPr lang="en-US" sz="1050" kern="100">
                          <a:effectLst/>
                          <a:latin typeface="Times New Roman" panose="02020603050405020304" pitchFamily="18" charset="0"/>
                          <a:ea typeface="宋体" panose="02010600030101010101" pitchFamily="2" charset="-122"/>
                        </a:rPr>
                        <a:t>( Collections</a:t>
                      </a:r>
                      <a:r>
                        <a:rPr lang="zh-CN" sz="1050" kern="100">
                          <a:effectLst/>
                          <a:latin typeface="Times New Roman" panose="02020603050405020304" pitchFamily="18" charset="0"/>
                          <a:ea typeface="宋体" panose="02010600030101010101" pitchFamily="2" charset="-122"/>
                        </a:rPr>
                        <a:t>）的增强支持、数值可加下划线、支持二进制数字</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1700">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8</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2014</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3</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1050" kern="100">
                          <a:effectLst/>
                          <a:latin typeface="Times New Roman" panose="02020603050405020304" pitchFamily="18" charset="0"/>
                          <a:ea typeface="宋体" panose="02010600030101010101" pitchFamily="2" charset="-122"/>
                        </a:rPr>
                        <a:t>接口的默认方法、</a:t>
                      </a:r>
                      <a:r>
                        <a:rPr lang="en-US" sz="1050" kern="100">
                          <a:effectLst/>
                          <a:latin typeface="Times New Roman" panose="02020603050405020304" pitchFamily="18" charset="0"/>
                          <a:ea typeface="宋体" panose="02010600030101010101" pitchFamily="2" charset="-122"/>
                        </a:rPr>
                        <a:t>Lambda</a:t>
                      </a:r>
                      <a:r>
                        <a:rPr lang="zh-CN" sz="1050" kern="100">
                          <a:effectLst/>
                          <a:latin typeface="Times New Roman" panose="02020603050405020304" pitchFamily="18" charset="0"/>
                          <a:ea typeface="宋体" panose="02010600030101010101" pitchFamily="2" charset="-122"/>
                        </a:rPr>
                        <a:t>表达式、函数式接口、方法与构造函数引用、扩展了集合类、新的</a:t>
                      </a:r>
                      <a:r>
                        <a:rPr lang="en-US" sz="1050" kern="100">
                          <a:effectLst/>
                          <a:latin typeface="Times New Roman" panose="02020603050405020304" pitchFamily="18" charset="0"/>
                          <a:ea typeface="宋体" panose="02010600030101010101" pitchFamily="2" charset="-122"/>
                        </a:rPr>
                        <a:t>Date API</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Annotation</a:t>
                      </a:r>
                      <a:r>
                        <a:rPr lang="zh-CN" sz="1050" kern="100">
                          <a:effectLst/>
                          <a:latin typeface="Times New Roman" panose="02020603050405020304" pitchFamily="18" charset="0"/>
                          <a:ea typeface="宋体" panose="02010600030101010101" pitchFamily="2" charset="-122"/>
                        </a:rPr>
                        <a:t>多重注解、</a:t>
                      </a:r>
                      <a:r>
                        <a:rPr lang="en-US" sz="1050" kern="100">
                          <a:effectLst/>
                          <a:latin typeface="Times New Roman" panose="02020603050405020304" pitchFamily="18" charset="0"/>
                          <a:ea typeface="宋体" panose="02010600030101010101" pitchFamily="2" charset="-122"/>
                        </a:rPr>
                        <a:t>Streams API</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Parallel Streams</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Map</a:t>
                      </a:r>
                      <a:r>
                        <a:rPr lang="zh-CN" sz="1050" kern="100">
                          <a:effectLst/>
                          <a:latin typeface="Times New Roman" panose="02020603050405020304" pitchFamily="18" charset="0"/>
                          <a:ea typeface="宋体" panose="02010600030101010101" pitchFamily="2" charset="-122"/>
                        </a:rPr>
                        <a:t>数据结构改进</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51700">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9</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2017</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9</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dirty="0">
                          <a:effectLst/>
                          <a:latin typeface="宋体" panose="02010600030101010101" pitchFamily="2" charset="-122"/>
                          <a:ea typeface="宋体" panose="02010600030101010101" pitchFamily="2" charset="-122"/>
                        </a:rPr>
                        <a:t>Jigsaw</a:t>
                      </a:r>
                      <a:r>
                        <a:rPr lang="zh-CN" sz="1050" kern="100" dirty="0">
                          <a:effectLst/>
                          <a:latin typeface="Times New Roman" panose="02020603050405020304" pitchFamily="18" charset="0"/>
                          <a:ea typeface="宋体" panose="02010600030101010101" pitchFamily="2" charset="-122"/>
                        </a:rPr>
                        <a:t>模块化项目、简化进程</a:t>
                      </a:r>
                      <a:r>
                        <a:rPr lang="en-US" sz="1050" kern="100" dirty="0">
                          <a:effectLst/>
                          <a:latin typeface="Times New Roman" panose="02020603050405020304" pitchFamily="18" charset="0"/>
                          <a:ea typeface="宋体" panose="02010600030101010101" pitchFamily="2" charset="-122"/>
                        </a:rPr>
                        <a:t>API</a:t>
                      </a:r>
                      <a:r>
                        <a:rPr lang="zh-CN" sz="1050" kern="100" dirty="0">
                          <a:effectLst/>
                          <a:latin typeface="Times New Roman" panose="02020603050405020304" pitchFamily="18" charset="0"/>
                          <a:ea typeface="宋体" panose="02010600030101010101" pitchFamily="2" charset="-122"/>
                        </a:rPr>
                        <a:t>、轻量级</a:t>
                      </a:r>
                      <a:r>
                        <a:rPr lang="en-US" sz="1050" kern="100" dirty="0">
                          <a:effectLst/>
                          <a:latin typeface="Times New Roman" panose="02020603050405020304" pitchFamily="18" charset="0"/>
                          <a:ea typeface="宋体" panose="02010600030101010101" pitchFamily="2" charset="-122"/>
                        </a:rPr>
                        <a:t>JSON API</a:t>
                      </a:r>
                      <a:r>
                        <a:rPr lang="zh-CN" sz="1050" kern="100" dirty="0">
                          <a:effectLst/>
                          <a:latin typeface="Times New Roman" panose="02020603050405020304" pitchFamily="18" charset="0"/>
                          <a:ea typeface="宋体" panose="02010600030101010101" pitchFamily="2" charset="-122"/>
                        </a:rPr>
                        <a:t>、钱和货币的</a:t>
                      </a:r>
                      <a:r>
                        <a:rPr lang="en-US" sz="1050" kern="100" dirty="0">
                          <a:effectLst/>
                          <a:latin typeface="Times New Roman" panose="02020603050405020304" pitchFamily="18" charset="0"/>
                          <a:ea typeface="宋体" panose="02010600030101010101" pitchFamily="2" charset="-122"/>
                        </a:rPr>
                        <a:t>API</a:t>
                      </a:r>
                      <a:r>
                        <a:rPr lang="zh-CN" sz="1050" kern="100" dirty="0">
                          <a:effectLst/>
                          <a:latin typeface="Times New Roman" panose="02020603050405020304" pitchFamily="18" charset="0"/>
                          <a:ea typeface="宋体" panose="02010600030101010101" pitchFamily="2" charset="-122"/>
                        </a:rPr>
                        <a:t>、改善锁竞争机制、代码分段缓存、智能</a:t>
                      </a:r>
                      <a:r>
                        <a:rPr lang="en-US" sz="1050" kern="100" dirty="0">
                          <a:effectLst/>
                          <a:latin typeface="Times New Roman" panose="02020603050405020304" pitchFamily="18" charset="0"/>
                          <a:ea typeface="宋体" panose="02010600030101010101" pitchFamily="2" charset="-122"/>
                        </a:rPr>
                        <a:t>java</a:t>
                      </a:r>
                      <a:r>
                        <a:rPr lang="zh-CN" sz="1050" kern="100" dirty="0">
                          <a:effectLst/>
                          <a:latin typeface="Times New Roman" panose="02020603050405020304" pitchFamily="18" charset="0"/>
                          <a:ea typeface="宋体" panose="02010600030101010101" pitchFamily="2" charset="-122"/>
                        </a:rPr>
                        <a:t>编译、</a:t>
                      </a:r>
                      <a:r>
                        <a:rPr lang="en-US" sz="1050" kern="100" dirty="0">
                          <a:effectLst/>
                          <a:latin typeface="Times New Roman" panose="02020603050405020304" pitchFamily="18" charset="0"/>
                          <a:ea typeface="宋体" panose="02010600030101010101" pitchFamily="2" charset="-122"/>
                        </a:rPr>
                        <a:t>HTTP2.0</a:t>
                      </a:r>
                      <a:r>
                        <a:rPr lang="zh-CN" sz="1050" kern="100" dirty="0">
                          <a:effectLst/>
                          <a:latin typeface="Times New Roman" panose="02020603050405020304" pitchFamily="18" charset="0"/>
                          <a:ea typeface="宋体" panose="02010600030101010101" pitchFamily="2" charset="-122"/>
                        </a:rPr>
                        <a:t>、客户端、</a:t>
                      </a:r>
                      <a:r>
                        <a:rPr lang="en-US" sz="1050" kern="100" dirty="0" err="1">
                          <a:effectLst/>
                          <a:latin typeface="Times New Roman" panose="02020603050405020304" pitchFamily="18" charset="0"/>
                          <a:ea typeface="宋体" panose="02010600030101010101" pitchFamily="2" charset="-122"/>
                        </a:rPr>
                        <a:t>Kulla</a:t>
                      </a:r>
                      <a:r>
                        <a:rPr lang="zh-CN" sz="1050" kern="100" dirty="0">
                          <a:effectLst/>
                          <a:latin typeface="Times New Roman" panose="02020603050405020304" pitchFamily="18" charset="0"/>
                          <a:ea typeface="宋体" panose="02010600030101010101" pitchFamily="2" charset="-122"/>
                        </a:rPr>
                        <a:t>计划</a:t>
                      </a:r>
                      <a:endParaRPr lang="zh-CN" sz="105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1282925">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10</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2018</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 3</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1050" kern="100" dirty="0">
                          <a:effectLst/>
                          <a:latin typeface="Times New Roman" panose="02020603050405020304" pitchFamily="18" charset="0"/>
                          <a:ea typeface="宋体" panose="02010600030101010101" pitchFamily="2" charset="-122"/>
                        </a:rPr>
                        <a:t>局部变量的类型推断、</a:t>
                      </a:r>
                      <a:r>
                        <a:rPr lang="en-US" sz="1050" kern="100" dirty="0">
                          <a:effectLst/>
                          <a:latin typeface="Times New Roman" panose="02020603050405020304" pitchFamily="18" charset="0"/>
                          <a:ea typeface="宋体" panose="02010600030101010101" pitchFamily="2" charset="-122"/>
                        </a:rPr>
                        <a:t>GC</a:t>
                      </a:r>
                      <a:r>
                        <a:rPr lang="zh-CN" sz="1050" kern="100" dirty="0">
                          <a:effectLst/>
                          <a:latin typeface="Times New Roman" panose="02020603050405020304" pitchFamily="18" charset="0"/>
                          <a:ea typeface="宋体" panose="02010600030101010101" pitchFamily="2" charset="-122"/>
                        </a:rPr>
                        <a:t>改进和内存管理、线程本地握手、备用内存设备上的堆分配、其他</a:t>
                      </a:r>
                      <a:r>
                        <a:rPr lang="en-US" sz="1050" kern="100" dirty="0">
                          <a:effectLst/>
                          <a:latin typeface="Times New Roman" panose="02020603050405020304" pitchFamily="18" charset="0"/>
                          <a:ea typeface="宋体" panose="02010600030101010101" pitchFamily="2" charset="-122"/>
                        </a:rPr>
                        <a:t>Unicode</a:t>
                      </a:r>
                      <a:r>
                        <a:rPr lang="zh-CN" sz="1050" kern="100" dirty="0">
                          <a:effectLst/>
                          <a:latin typeface="Times New Roman" panose="02020603050405020304" pitchFamily="18" charset="0"/>
                          <a:ea typeface="宋体" panose="02010600030101010101" pitchFamily="2" charset="-122"/>
                        </a:rPr>
                        <a:t>语言</a:t>
                      </a:r>
                      <a:r>
                        <a:rPr lang="en-US" sz="1050" kern="100" dirty="0">
                          <a:effectLst/>
                          <a:latin typeface="Times New Roman" panose="02020603050405020304" pitchFamily="18" charset="0"/>
                          <a:ea typeface="宋体" panose="02010600030101010101" pitchFamily="2" charset="-122"/>
                        </a:rPr>
                        <a:t> - </a:t>
                      </a:r>
                      <a:r>
                        <a:rPr lang="zh-CN" sz="1050" kern="100" dirty="0">
                          <a:effectLst/>
                          <a:latin typeface="Times New Roman" panose="02020603050405020304" pitchFamily="18" charset="0"/>
                          <a:ea typeface="宋体" panose="02010600030101010101" pitchFamily="2" charset="-122"/>
                        </a:rPr>
                        <a:t>标记扩展、基于</a:t>
                      </a:r>
                      <a:r>
                        <a:rPr lang="en-US" sz="1050" kern="100" dirty="0">
                          <a:effectLst/>
                          <a:latin typeface="Times New Roman" panose="02020603050405020304" pitchFamily="18" charset="0"/>
                          <a:ea typeface="宋体" panose="02010600030101010101" pitchFamily="2" charset="-122"/>
                        </a:rPr>
                        <a:t>Java</a:t>
                      </a:r>
                      <a:r>
                        <a:rPr lang="zh-CN" sz="1050" kern="100" dirty="0">
                          <a:effectLst/>
                          <a:latin typeface="Times New Roman" panose="02020603050405020304" pitchFamily="18" charset="0"/>
                          <a:ea typeface="宋体" panose="02010600030101010101" pitchFamily="2" charset="-122"/>
                        </a:rPr>
                        <a:t>的实验性</a:t>
                      </a:r>
                      <a:r>
                        <a:rPr lang="en-US" sz="1050" kern="100" dirty="0">
                          <a:effectLst/>
                          <a:latin typeface="Times New Roman" panose="02020603050405020304" pitchFamily="18" charset="0"/>
                          <a:ea typeface="宋体" panose="02010600030101010101" pitchFamily="2" charset="-122"/>
                        </a:rPr>
                        <a:t>JIT</a:t>
                      </a:r>
                      <a:r>
                        <a:rPr lang="zh-CN" sz="1050" kern="100" dirty="0">
                          <a:effectLst/>
                          <a:latin typeface="Times New Roman" panose="02020603050405020304" pitchFamily="18" charset="0"/>
                          <a:ea typeface="宋体" panose="02010600030101010101" pitchFamily="2" charset="-122"/>
                        </a:rPr>
                        <a:t>编译器、开源根证书、根证书颁发认证（</a:t>
                      </a:r>
                      <a:r>
                        <a:rPr lang="en-US" sz="1050" kern="100" dirty="0">
                          <a:effectLst/>
                          <a:latin typeface="Times New Roman" panose="02020603050405020304" pitchFamily="18" charset="0"/>
                          <a:ea typeface="宋体" panose="02010600030101010101" pitchFamily="2" charset="-122"/>
                        </a:rPr>
                        <a:t>CA</a:t>
                      </a:r>
                      <a:r>
                        <a:rPr lang="zh-CN" sz="1050" kern="100" dirty="0">
                          <a:effectLst/>
                          <a:latin typeface="Times New Roman" panose="02020603050405020304" pitchFamily="18" charset="0"/>
                          <a:ea typeface="宋体" panose="02010600030101010101" pitchFamily="2" charset="-122"/>
                        </a:rPr>
                        <a:t>） 、将</a:t>
                      </a:r>
                      <a:r>
                        <a:rPr lang="en-US" sz="1050" kern="100" dirty="0">
                          <a:effectLst/>
                          <a:latin typeface="Times New Roman" panose="02020603050405020304" pitchFamily="18" charset="0"/>
                          <a:ea typeface="宋体" panose="02010600030101010101" pitchFamily="2" charset="-122"/>
                        </a:rPr>
                        <a:t>JDK</a:t>
                      </a:r>
                      <a:r>
                        <a:rPr lang="zh-CN" sz="1050" kern="100" dirty="0">
                          <a:effectLst/>
                          <a:latin typeface="Times New Roman" panose="02020603050405020304" pitchFamily="18" charset="0"/>
                          <a:ea typeface="宋体" panose="02010600030101010101" pitchFamily="2" charset="-122"/>
                        </a:rPr>
                        <a:t>生态整合单个存储库、删除工具</a:t>
                      </a:r>
                      <a:r>
                        <a:rPr lang="en-US" sz="1050" kern="100" dirty="0" err="1">
                          <a:effectLst/>
                          <a:latin typeface="Times New Roman" panose="02020603050405020304" pitchFamily="18" charset="0"/>
                          <a:ea typeface="宋体" panose="02010600030101010101" pitchFamily="2" charset="-122"/>
                        </a:rPr>
                        <a:t>Javah</a:t>
                      </a:r>
                      <a:r>
                        <a:rPr lang="zh-CN" sz="1050" kern="100" dirty="0">
                          <a:effectLst/>
                          <a:latin typeface="Times New Roman" panose="02020603050405020304" pitchFamily="18" charset="0"/>
                          <a:ea typeface="宋体" panose="02010600030101010101" pitchFamily="2" charset="-122"/>
                        </a:rPr>
                        <a:t>、</a:t>
                      </a:r>
                      <a:r>
                        <a:rPr lang="en-US" sz="1050" kern="100" dirty="0">
                          <a:effectLst/>
                          <a:latin typeface="Times New Roman" panose="02020603050405020304" pitchFamily="18" charset="0"/>
                          <a:ea typeface="宋体" panose="02010600030101010101" pitchFamily="2" charset="-122"/>
                        </a:rPr>
                        <a:t>Java REPL(</a:t>
                      </a:r>
                      <a:r>
                        <a:rPr lang="en-US" sz="1050" kern="100" dirty="0" err="1">
                          <a:effectLst/>
                          <a:latin typeface="Times New Roman" panose="02020603050405020304" pitchFamily="18" charset="0"/>
                          <a:ea typeface="宋体" panose="02010600030101010101" pitchFamily="2" charset="-122"/>
                        </a:rPr>
                        <a:t>JShell</a:t>
                      </a:r>
                      <a:r>
                        <a:rPr lang="en-US" sz="1050" kern="100" dirty="0">
                          <a:effectLst/>
                          <a:latin typeface="Times New Roman" panose="02020603050405020304" pitchFamily="18" charset="0"/>
                          <a:ea typeface="宋体" panose="02010600030101010101" pitchFamily="2" charset="-122"/>
                        </a:rPr>
                        <a:t>)</a:t>
                      </a:r>
                      <a:endParaRPr lang="zh-CN" sz="105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2.2 JDK</a:t>
            </a:r>
            <a:r>
              <a:rPr lang="zh-CN" altLang="en-US" dirty="0">
                <a:sym typeface="Arial" panose="020B0604020202020204" pitchFamily="34" charset="0"/>
              </a:rPr>
              <a:t>版本介绍</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buNone/>
            </a:pPr>
            <a:endParaRPr lang="zh-CN" altLang="zh-CN" sz="1800" kern="100" dirty="0">
              <a:effectLst/>
              <a:latin typeface="Times New Roman" panose="02020603050405020304" pitchFamily="18" charset="0"/>
              <a:ea typeface="宋体" panose="02010600030101010101" pitchFamily="2" charset="-122"/>
            </a:endParaRPr>
          </a:p>
        </p:txBody>
      </p:sp>
      <p:graphicFrame>
        <p:nvGraphicFramePr>
          <p:cNvPr id="2" name="表格 1"/>
          <p:cNvGraphicFramePr>
            <a:graphicFrameLocks noGrp="1"/>
          </p:cNvGraphicFramePr>
          <p:nvPr/>
        </p:nvGraphicFramePr>
        <p:xfrm>
          <a:off x="990734" y="1828842"/>
          <a:ext cx="9677146" cy="4114693"/>
        </p:xfrm>
        <a:graphic>
          <a:graphicData uri="http://schemas.openxmlformats.org/drawingml/2006/table">
            <a:tbl>
              <a:tblPr firstRow="1" firstCol="1" bandRow="1"/>
              <a:tblGrid>
                <a:gridCol w="1309261"/>
                <a:gridCol w="1494792"/>
                <a:gridCol w="6873093"/>
              </a:tblGrid>
              <a:tr h="1392028">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11</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2018</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 9</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1050" kern="100">
                          <a:effectLst/>
                          <a:latin typeface="Times New Roman" panose="02020603050405020304" pitchFamily="18" charset="0"/>
                          <a:ea typeface="宋体" panose="02010600030101010101" pitchFamily="2" charset="-122"/>
                        </a:rPr>
                        <a:t>本地变量类型推断、字符串增强、集合增强、</a:t>
                      </a:r>
                      <a:r>
                        <a:rPr lang="en-US" sz="1050" kern="100">
                          <a:effectLst/>
                          <a:latin typeface="Times New Roman" panose="02020603050405020304" pitchFamily="18" charset="0"/>
                          <a:ea typeface="宋体" panose="02010600030101010101" pitchFamily="2" charset="-122"/>
                        </a:rPr>
                        <a:t>Stream </a:t>
                      </a:r>
                      <a:r>
                        <a:rPr lang="zh-CN" sz="1050" kern="100">
                          <a:effectLst/>
                          <a:latin typeface="Times New Roman" panose="02020603050405020304" pitchFamily="18" charset="0"/>
                          <a:ea typeface="宋体" panose="02010600030101010101" pitchFamily="2" charset="-122"/>
                        </a:rPr>
                        <a:t>增强、</a:t>
                      </a:r>
                      <a:r>
                        <a:rPr lang="en-US" sz="1050" kern="100">
                          <a:effectLst/>
                          <a:latin typeface="Times New Roman" panose="02020603050405020304" pitchFamily="18" charset="0"/>
                          <a:ea typeface="宋体" panose="02010600030101010101" pitchFamily="2" charset="-122"/>
                        </a:rPr>
                        <a:t>Optional </a:t>
                      </a:r>
                      <a:r>
                        <a:rPr lang="zh-CN" sz="1050" kern="100">
                          <a:effectLst/>
                          <a:latin typeface="Times New Roman" panose="02020603050405020304" pitchFamily="18" charset="0"/>
                          <a:ea typeface="宋体" panose="02010600030101010101" pitchFamily="2" charset="-122"/>
                        </a:rPr>
                        <a:t>增强、</a:t>
                      </a:r>
                      <a:r>
                        <a:rPr lang="en-US" sz="1050" kern="100">
                          <a:effectLst/>
                          <a:latin typeface="Times New Roman" panose="02020603050405020304" pitchFamily="18" charset="0"/>
                          <a:ea typeface="宋体" panose="02010600030101010101" pitchFamily="2" charset="-122"/>
                        </a:rPr>
                        <a:t>InputStream </a:t>
                      </a:r>
                      <a:r>
                        <a:rPr lang="zh-CN" sz="1050" kern="100">
                          <a:effectLst/>
                          <a:latin typeface="Times New Roman" panose="02020603050405020304" pitchFamily="18" charset="0"/>
                          <a:ea typeface="宋体" panose="02010600030101010101" pitchFamily="2" charset="-122"/>
                        </a:rPr>
                        <a:t>增强、标准化</a:t>
                      </a:r>
                      <a:r>
                        <a:rPr lang="en-US" sz="1050" kern="100">
                          <a:effectLst/>
                          <a:latin typeface="Times New Roman" panose="02020603050405020304" pitchFamily="18" charset="0"/>
                          <a:ea typeface="宋体" panose="02010600030101010101" pitchFamily="2" charset="-122"/>
                        </a:rPr>
                        <a:t>HTTP Client API</a:t>
                      </a:r>
                      <a:r>
                        <a:rPr lang="zh-CN" sz="1050" kern="100">
                          <a:effectLst/>
                          <a:latin typeface="Times New Roman" panose="02020603050405020304" pitchFamily="18" charset="0"/>
                          <a:ea typeface="宋体" panose="02010600030101010101" pitchFamily="2" charset="-122"/>
                        </a:rPr>
                        <a:t>、单个命令编译运行源代码</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7555">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12</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2019</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3</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1050" kern="100">
                          <a:effectLst/>
                          <a:latin typeface="Times New Roman" panose="02020603050405020304" pitchFamily="18" charset="0"/>
                          <a:ea typeface="宋体" panose="02010600030101010101" pitchFamily="2" charset="-122"/>
                        </a:rPr>
                        <a:t>微基准测试套件、</a:t>
                      </a:r>
                      <a:r>
                        <a:rPr lang="en-US" sz="1050" kern="100">
                          <a:effectLst/>
                          <a:latin typeface="Times New Roman" panose="02020603050405020304" pitchFamily="18" charset="0"/>
                          <a:ea typeface="宋体" panose="02010600030101010101" pitchFamily="2" charset="-122"/>
                        </a:rPr>
                        <a:t>Switch</a:t>
                      </a:r>
                      <a:r>
                        <a:rPr lang="zh-CN" sz="1050" kern="100">
                          <a:effectLst/>
                          <a:latin typeface="Times New Roman" panose="02020603050405020304" pitchFamily="18" charset="0"/>
                          <a:ea typeface="宋体" panose="02010600030101010101" pitchFamily="2" charset="-122"/>
                        </a:rPr>
                        <a:t>表达式、</a:t>
                      </a:r>
                      <a:r>
                        <a:rPr lang="en-US" sz="1050" kern="100">
                          <a:effectLst/>
                          <a:latin typeface="Times New Roman" panose="02020603050405020304" pitchFamily="18" charset="0"/>
                          <a:ea typeface="宋体" panose="02010600030101010101" pitchFamily="2" charset="-122"/>
                        </a:rPr>
                        <a:t>Shenandoah</a:t>
                      </a:r>
                      <a:r>
                        <a:rPr lang="zh-CN" sz="1050" kern="100">
                          <a:effectLst/>
                          <a:latin typeface="Times New Roman" panose="02020603050405020304" pitchFamily="18" charset="0"/>
                          <a:ea typeface="宋体" panose="02010600030101010101" pitchFamily="2" charset="-122"/>
                        </a:rPr>
                        <a:t>垃圾回收集、</a:t>
                      </a:r>
                      <a:r>
                        <a:rPr lang="en-US" sz="1050" kern="100">
                          <a:effectLst/>
                          <a:latin typeface="Times New Roman" panose="02020603050405020304" pitchFamily="18" charset="0"/>
                          <a:ea typeface="宋体" panose="02010600030101010101" pitchFamily="2" charset="-122"/>
                        </a:rPr>
                        <a:t>JVM Constants API</a:t>
                      </a:r>
                      <a:r>
                        <a:rPr lang="zh-CN" sz="1050" kern="100">
                          <a:effectLst/>
                          <a:latin typeface="Times New Roman" panose="02020603050405020304" pitchFamily="18" charset="0"/>
                          <a:ea typeface="宋体" panose="02010600030101010101" pitchFamily="2" charset="-122"/>
                        </a:rPr>
                        <a:t>、</a:t>
                      </a:r>
                      <a:r>
                        <a:rPr lang="en-US" sz="1050" kern="100">
                          <a:effectLst/>
                          <a:latin typeface="Times New Roman" panose="02020603050405020304" pitchFamily="18" charset="0"/>
                          <a:ea typeface="宋体" panose="02010600030101010101" pitchFamily="2" charset="-122"/>
                        </a:rPr>
                        <a:t>Default CDS Archives</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7555">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13</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2019</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 9</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zh-CN" sz="1050" kern="100">
                          <a:effectLst/>
                          <a:latin typeface="Times New Roman" panose="02020603050405020304" pitchFamily="18" charset="0"/>
                          <a:ea typeface="宋体" panose="02010600030101010101" pitchFamily="2" charset="-122"/>
                        </a:rPr>
                        <a:t>动态应用程序类</a:t>
                      </a:r>
                      <a:r>
                        <a:rPr lang="en-US" sz="1050" kern="100">
                          <a:effectLst/>
                          <a:latin typeface="Times New Roman" panose="02020603050405020304" pitchFamily="18" charset="0"/>
                          <a:ea typeface="宋体" panose="02010600030101010101" pitchFamily="2" charset="-122"/>
                        </a:rPr>
                        <a:t>-</a:t>
                      </a:r>
                      <a:r>
                        <a:rPr lang="zh-CN" sz="1050" kern="100">
                          <a:effectLst/>
                          <a:latin typeface="Times New Roman" panose="02020603050405020304" pitchFamily="18" charset="0"/>
                          <a:ea typeface="宋体" panose="02010600030101010101" pitchFamily="2" charset="-122"/>
                        </a:rPr>
                        <a:t>数据共享、增强</a:t>
                      </a:r>
                      <a:r>
                        <a:rPr lang="en-US" sz="1050" kern="100">
                          <a:effectLst/>
                          <a:latin typeface="Times New Roman" panose="02020603050405020304" pitchFamily="18" charset="0"/>
                          <a:ea typeface="宋体" panose="02010600030101010101" pitchFamily="2" charset="-122"/>
                        </a:rPr>
                        <a:t> ZGC </a:t>
                      </a:r>
                      <a:r>
                        <a:rPr lang="zh-CN" sz="1050" kern="100">
                          <a:effectLst/>
                          <a:latin typeface="Times New Roman" panose="02020603050405020304" pitchFamily="18" charset="0"/>
                          <a:ea typeface="宋体" panose="02010600030101010101" pitchFamily="2" charset="-122"/>
                        </a:rPr>
                        <a:t>释放未使用内存、</a:t>
                      </a:r>
                      <a:r>
                        <a:rPr lang="en-US" sz="1050" kern="100">
                          <a:effectLst/>
                          <a:latin typeface="Times New Roman" panose="02020603050405020304" pitchFamily="18" charset="0"/>
                          <a:ea typeface="宋体" panose="02010600030101010101" pitchFamily="2" charset="-122"/>
                        </a:rPr>
                        <a:t>Socket API </a:t>
                      </a:r>
                      <a:r>
                        <a:rPr lang="zh-CN" sz="1050" kern="100">
                          <a:effectLst/>
                          <a:latin typeface="Times New Roman" panose="02020603050405020304" pitchFamily="18" charset="0"/>
                          <a:ea typeface="宋体" panose="02010600030101010101" pitchFamily="2" charset="-122"/>
                        </a:rPr>
                        <a:t>重构、</a:t>
                      </a:r>
                      <a:r>
                        <a:rPr lang="en-US" sz="1050" kern="100">
                          <a:effectLst/>
                          <a:latin typeface="Times New Roman" panose="02020603050405020304" pitchFamily="18" charset="0"/>
                          <a:ea typeface="宋体" panose="02010600030101010101" pitchFamily="2" charset="-122"/>
                        </a:rPr>
                        <a:t>Switch </a:t>
                      </a:r>
                      <a:r>
                        <a:rPr lang="zh-CN" sz="1050" kern="100">
                          <a:effectLst/>
                          <a:latin typeface="Times New Roman" panose="02020603050405020304" pitchFamily="18" charset="0"/>
                          <a:ea typeface="宋体" panose="02010600030101010101" pitchFamily="2" charset="-122"/>
                        </a:rPr>
                        <a:t>表达式扩展（预览功能）、文本块（预览功能）</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907555">
                <a:tc>
                  <a:txBody>
                    <a:bodyPr/>
                    <a:lstStyle/>
                    <a:p>
                      <a:pPr algn="ctr">
                        <a:lnSpc>
                          <a:spcPct val="150000"/>
                        </a:lnSpc>
                      </a:pPr>
                      <a:r>
                        <a:rPr lang="en-US" sz="1050" kern="100">
                          <a:effectLst/>
                          <a:latin typeface="宋体" panose="02010600030101010101" pitchFamily="2" charset="-122"/>
                          <a:ea typeface="宋体" panose="02010600030101010101" pitchFamily="2" charset="-122"/>
                        </a:rPr>
                        <a:t>Java 14</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a:lnSpc>
                          <a:spcPct val="150000"/>
                        </a:lnSpc>
                      </a:pPr>
                      <a:r>
                        <a:rPr lang="en-US" sz="1050" kern="100">
                          <a:effectLst/>
                          <a:latin typeface="宋体" panose="02010600030101010101" pitchFamily="2" charset="-122"/>
                          <a:ea typeface="宋体" panose="02010600030101010101" pitchFamily="2" charset="-122"/>
                        </a:rPr>
                        <a:t>2020</a:t>
                      </a:r>
                      <a:r>
                        <a:rPr lang="zh-CN" sz="1050" kern="100">
                          <a:effectLst/>
                          <a:latin typeface="Times New Roman" panose="02020603050405020304" pitchFamily="18" charset="0"/>
                          <a:ea typeface="宋体" panose="02010600030101010101" pitchFamily="2" charset="-122"/>
                        </a:rPr>
                        <a:t>年</a:t>
                      </a:r>
                      <a:r>
                        <a:rPr lang="en-US" sz="1050" kern="100">
                          <a:effectLst/>
                          <a:latin typeface="Times New Roman" panose="02020603050405020304" pitchFamily="18" charset="0"/>
                          <a:ea typeface="宋体" panose="02010600030101010101" pitchFamily="2" charset="-122"/>
                        </a:rPr>
                        <a:t>3</a:t>
                      </a:r>
                      <a:r>
                        <a:rPr lang="zh-CN" sz="1050" kern="100">
                          <a:effectLst/>
                          <a:latin typeface="Times New Roman" panose="02020603050405020304" pitchFamily="18" charset="0"/>
                          <a:ea typeface="宋体" panose="02010600030101010101" pitchFamily="2" charset="-122"/>
                        </a:rPr>
                        <a:t>月</a:t>
                      </a:r>
                      <a:endParaRPr lang="zh-CN" sz="1050" kern="10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just">
                        <a:lnSpc>
                          <a:spcPct val="150000"/>
                        </a:lnSpc>
                      </a:pPr>
                      <a:r>
                        <a:rPr lang="en-US" sz="1050" kern="100" dirty="0" err="1">
                          <a:effectLst/>
                          <a:latin typeface="宋体" panose="02010600030101010101" pitchFamily="2" charset="-122"/>
                          <a:ea typeface="宋体" panose="02010600030101010101" pitchFamily="2" charset="-122"/>
                        </a:rPr>
                        <a:t>instanceof</a:t>
                      </a:r>
                      <a:r>
                        <a:rPr lang="en-US" sz="1050" kern="100" dirty="0">
                          <a:effectLst/>
                          <a:latin typeface="宋体" panose="02010600030101010101" pitchFamily="2" charset="-122"/>
                          <a:ea typeface="宋体" panose="02010600030101010101" pitchFamily="2" charset="-122"/>
                        </a:rPr>
                        <a:t> </a:t>
                      </a:r>
                      <a:r>
                        <a:rPr lang="zh-CN" sz="1050" kern="100" dirty="0">
                          <a:effectLst/>
                          <a:latin typeface="Times New Roman" panose="02020603050405020304" pitchFamily="18" charset="0"/>
                          <a:ea typeface="宋体" panose="02010600030101010101" pitchFamily="2" charset="-122"/>
                        </a:rPr>
                        <a:t>的模式匹配（预览）、改进了</a:t>
                      </a:r>
                      <a:r>
                        <a:rPr lang="en-US" sz="1050" kern="100" dirty="0">
                          <a:effectLst/>
                          <a:latin typeface="Times New Roman" panose="02020603050405020304" pitchFamily="18" charset="0"/>
                          <a:ea typeface="宋体" panose="02010600030101010101" pitchFamily="2" charset="-122"/>
                        </a:rPr>
                        <a:t> </a:t>
                      </a:r>
                      <a:r>
                        <a:rPr lang="en-US" sz="1050" kern="100" dirty="0" err="1">
                          <a:effectLst/>
                          <a:latin typeface="Times New Roman" panose="02020603050405020304" pitchFamily="18" charset="0"/>
                          <a:ea typeface="宋体" panose="02010600030101010101" pitchFamily="2" charset="-122"/>
                        </a:rPr>
                        <a:t>NullPointerException</a:t>
                      </a:r>
                      <a:r>
                        <a:rPr lang="en-US" sz="1050" kern="100" dirty="0">
                          <a:effectLst/>
                          <a:latin typeface="Times New Roman" panose="02020603050405020304" pitchFamily="18" charset="0"/>
                          <a:ea typeface="宋体" panose="02010600030101010101" pitchFamily="2" charset="-122"/>
                        </a:rPr>
                        <a:t> </a:t>
                      </a:r>
                      <a:r>
                        <a:rPr lang="zh-CN" sz="1050" kern="100" dirty="0">
                          <a:effectLst/>
                          <a:latin typeface="Times New Roman" panose="02020603050405020304" pitchFamily="18" charset="0"/>
                          <a:ea typeface="宋体" panose="02010600030101010101" pitchFamily="2" charset="-122"/>
                        </a:rPr>
                        <a:t>的可读性、</a:t>
                      </a:r>
                      <a:r>
                        <a:rPr lang="en-US" sz="1050" kern="100" dirty="0">
                          <a:effectLst/>
                          <a:latin typeface="Times New Roman" panose="02020603050405020304" pitchFamily="18" charset="0"/>
                          <a:ea typeface="宋体" panose="02010600030101010101" pitchFamily="2" charset="-122"/>
                        </a:rPr>
                        <a:t>Record</a:t>
                      </a:r>
                      <a:r>
                        <a:rPr lang="zh-CN" sz="1050" kern="100" dirty="0">
                          <a:effectLst/>
                          <a:latin typeface="Times New Roman" panose="02020603050405020304" pitchFamily="18" charset="0"/>
                          <a:ea typeface="宋体" panose="02010600030101010101" pitchFamily="2" charset="-122"/>
                        </a:rPr>
                        <a:t>（预览特性）、改进的</a:t>
                      </a:r>
                      <a:r>
                        <a:rPr lang="en-US" sz="1050" kern="100" dirty="0">
                          <a:effectLst/>
                          <a:latin typeface="Times New Roman" panose="02020603050405020304" pitchFamily="18" charset="0"/>
                          <a:ea typeface="宋体" panose="02010600030101010101" pitchFamily="2" charset="-122"/>
                        </a:rPr>
                        <a:t>switch</a:t>
                      </a:r>
                      <a:r>
                        <a:rPr lang="zh-CN" sz="1050" kern="100" dirty="0">
                          <a:effectLst/>
                          <a:latin typeface="Times New Roman" panose="02020603050405020304" pitchFamily="18" charset="0"/>
                          <a:ea typeface="宋体" panose="02010600030101010101" pitchFamily="2" charset="-122"/>
                        </a:rPr>
                        <a:t>表达式实现完全支持</a:t>
                      </a:r>
                      <a:endParaRPr lang="zh-CN" sz="1050" kern="100" dirty="0">
                        <a:effectLst/>
                        <a:latin typeface="Times New Roman" panose="02020603050405020304" pitchFamily="18" charset="0"/>
                        <a:ea typeface="宋体" panose="02010600030101010101" pitchFamily="2" charset="-122"/>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ransition spd="slow"/>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2.3 JDK</a:t>
            </a:r>
            <a:r>
              <a:rPr lang="zh-CN" altLang="en-US" dirty="0">
                <a:sym typeface="Arial" panose="020B0604020202020204" pitchFamily="34" charset="0"/>
              </a:rPr>
              <a:t>的下载、安装、配置</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buNone/>
            </a:pPr>
            <a:r>
              <a:rPr lang="en-US" altLang="zh-CN" kern="100" dirty="0">
                <a:latin typeface="Times New Roman" panose="02020603050405020304" pitchFamily="18" charset="0"/>
              </a:rPr>
              <a:t>     2.3.1JDK</a:t>
            </a:r>
            <a:r>
              <a:rPr lang="zh-CN" altLang="zh-CN" kern="100" dirty="0">
                <a:latin typeface="Times New Roman" panose="02020603050405020304" pitchFamily="18" charset="0"/>
              </a:rPr>
              <a:t>的下载</a:t>
            </a:r>
            <a:endParaRPr lang="zh-CN" altLang="zh-CN" kern="100" dirty="0">
              <a:latin typeface="Times New Roman" panose="02020603050405020304" pitchFamily="18" charset="0"/>
            </a:endParaRPr>
          </a:p>
          <a:p>
            <a:pPr>
              <a:buNone/>
            </a:pPr>
            <a:r>
              <a:rPr lang="en-US" altLang="zh-CN" kern="100" dirty="0">
                <a:latin typeface="Times New Roman" panose="02020603050405020304" pitchFamily="18" charset="0"/>
              </a:rPr>
              <a:t>     </a:t>
            </a:r>
            <a:r>
              <a:rPr lang="zh-CN" altLang="zh-CN" kern="100" dirty="0">
                <a:latin typeface="Times New Roman" panose="02020603050405020304" pitchFamily="18" charset="0"/>
              </a:rPr>
              <a:t>如果需要获得</a:t>
            </a:r>
            <a:r>
              <a:rPr lang="en-US" altLang="zh-CN" kern="100" dirty="0">
                <a:latin typeface="Times New Roman" panose="02020603050405020304" pitchFamily="18" charset="0"/>
              </a:rPr>
              <a:t>JDK</a:t>
            </a:r>
            <a:r>
              <a:rPr lang="zh-CN" altLang="zh-CN" kern="100" dirty="0">
                <a:latin typeface="Times New Roman" panose="02020603050405020304" pitchFamily="18" charset="0"/>
              </a:rPr>
              <a:t>最新版本，可以到</a:t>
            </a:r>
            <a:r>
              <a:rPr lang="en-US" altLang="zh-CN" kern="100" dirty="0">
                <a:latin typeface="Times New Roman" panose="02020603050405020304" pitchFamily="18" charset="0"/>
              </a:rPr>
              <a:t>Oracle</a:t>
            </a:r>
            <a:r>
              <a:rPr lang="zh-CN" altLang="zh-CN" kern="100" dirty="0">
                <a:latin typeface="Times New Roman" panose="02020603050405020304" pitchFamily="18" charset="0"/>
              </a:rPr>
              <a:t>公司的官方网站上进行下载，下载地址为： </a:t>
            </a:r>
            <a:r>
              <a:rPr lang="en-US" altLang="zh-CN" kern="100" dirty="0">
                <a:latin typeface="Times New Roman" panose="02020603050405020304" pitchFamily="18" charset="0"/>
                <a:hlinkClick r:id="rId1"/>
              </a:rPr>
              <a:t>https://www.oracle.com/java/technologies/javase-downloads.html</a:t>
            </a:r>
            <a:r>
              <a:rPr lang="zh-CN" altLang="zh-CN" kern="100" dirty="0">
                <a:latin typeface="Times New Roman" panose="02020603050405020304" pitchFamily="18" charset="0"/>
              </a:rPr>
              <a:t>，下载最新版本的</a:t>
            </a:r>
            <a:r>
              <a:rPr lang="en-US" altLang="zh-CN" kern="100" dirty="0">
                <a:latin typeface="Times New Roman" panose="02020603050405020304" pitchFamily="18" charset="0"/>
              </a:rPr>
              <a:t>“Java SE 14”</a:t>
            </a:r>
            <a:r>
              <a:rPr lang="zh-CN" altLang="zh-CN" kern="100" dirty="0">
                <a:latin typeface="Times New Roman" panose="02020603050405020304" pitchFamily="18" charset="0"/>
              </a:rPr>
              <a:t>，选择对应的操作系统即可，若</a:t>
            </a:r>
            <a:r>
              <a:rPr lang="en-US" altLang="zh-CN" kern="100" dirty="0">
                <a:latin typeface="Times New Roman" panose="02020603050405020304" pitchFamily="18" charset="0"/>
              </a:rPr>
              <a:t>PC</a:t>
            </a:r>
            <a:r>
              <a:rPr lang="zh-CN" altLang="zh-CN" kern="100" dirty="0">
                <a:latin typeface="Times New Roman" panose="02020603050405020304" pitchFamily="18" charset="0"/>
              </a:rPr>
              <a:t>机是</a:t>
            </a:r>
            <a:r>
              <a:rPr lang="en-US" altLang="zh-CN" kern="100" dirty="0">
                <a:latin typeface="Times New Roman" panose="02020603050405020304" pitchFamily="18" charset="0"/>
              </a:rPr>
              <a:t>Windows</a:t>
            </a:r>
            <a:r>
              <a:rPr lang="zh-CN" altLang="zh-CN" kern="100" dirty="0">
                <a:latin typeface="Times New Roman" panose="02020603050405020304" pitchFamily="18" charset="0"/>
              </a:rPr>
              <a:t>操作系统，可做如下选择，如图</a:t>
            </a:r>
            <a:r>
              <a:rPr lang="en-US" altLang="zh-CN" kern="100" dirty="0">
                <a:latin typeface="Times New Roman" panose="02020603050405020304" pitchFamily="18" charset="0"/>
              </a:rPr>
              <a:t>1-4</a:t>
            </a:r>
            <a:r>
              <a:rPr lang="zh-CN" altLang="zh-CN" kern="100" dirty="0">
                <a:latin typeface="Times New Roman" panose="02020603050405020304" pitchFamily="18" charset="0"/>
              </a:rPr>
              <a:t>所示。</a:t>
            </a:r>
            <a:endParaRPr lang="zh-CN" altLang="zh-CN" kern="100" dirty="0">
              <a:latin typeface="Times New Roman" panose="02020603050405020304" pitchFamily="18" charset="0"/>
            </a:endParaRPr>
          </a:p>
        </p:txBody>
      </p:sp>
      <p:pic>
        <p:nvPicPr>
          <p:cNvPr id="16" name="图片 15"/>
          <p:cNvPicPr/>
          <p:nvPr/>
        </p:nvPicPr>
        <p:blipFill>
          <a:blip r:embed="rId2"/>
          <a:stretch>
            <a:fillRect/>
          </a:stretch>
        </p:blipFill>
        <p:spPr>
          <a:xfrm>
            <a:off x="1524120" y="3002783"/>
            <a:ext cx="7010216" cy="3245543"/>
          </a:xfrm>
          <a:prstGeom prst="rect">
            <a:avLst/>
          </a:prstGeom>
          <a:noFill/>
          <a:ln>
            <a:noFill/>
          </a:ln>
        </p:spPr>
      </p:pic>
      <p:sp>
        <p:nvSpPr>
          <p:cNvPr id="12" name="文本框 11"/>
          <p:cNvSpPr txBox="1"/>
          <p:nvPr/>
        </p:nvSpPr>
        <p:spPr>
          <a:xfrm>
            <a:off x="8991524" y="3276604"/>
            <a:ext cx="2895524" cy="2971722"/>
          </a:xfrm>
          <a:prstGeom prst="rect">
            <a:avLst/>
          </a:prstGeom>
          <a:noFill/>
        </p:spPr>
        <p:txBody>
          <a:bodyPr wrap="square" rtlCol="0">
            <a:spAutoFit/>
          </a:bodyPr>
          <a:lstStyle/>
          <a:p>
            <a:pPr indent="266700" algn="l">
              <a:lnSpc>
                <a:spcPct val="150000"/>
              </a:lnSpc>
            </a:pPr>
            <a:r>
              <a:rPr lang="zh-CN" altLang="zh-CN" sz="1800" kern="100">
                <a:solidFill>
                  <a:srgbClr val="000000"/>
                </a:solidFill>
                <a:effectLst/>
                <a:latin typeface="Times New Roman" panose="02020603050405020304" pitchFamily="18" charset="0"/>
                <a:ea typeface="宋体" panose="02010600030101010101" pitchFamily="2" charset="-122"/>
              </a:rPr>
              <a:t>其实如果不需要安装</a:t>
            </a:r>
            <a:r>
              <a:rPr lang="en-US" altLang="zh-CN" sz="1800" kern="100">
                <a:solidFill>
                  <a:srgbClr val="000000"/>
                </a:solidFill>
                <a:effectLst/>
                <a:latin typeface="Times New Roman" panose="02020603050405020304" pitchFamily="18" charset="0"/>
                <a:ea typeface="宋体" panose="02010600030101010101" pitchFamily="2" charset="-122"/>
              </a:rPr>
              <a:t>JDK</a:t>
            </a:r>
            <a:r>
              <a:rPr lang="zh-CN" altLang="zh-CN" sz="1800" kern="100">
                <a:solidFill>
                  <a:srgbClr val="000000"/>
                </a:solidFill>
                <a:effectLst/>
                <a:latin typeface="Times New Roman" panose="02020603050405020304" pitchFamily="18" charset="0"/>
                <a:ea typeface="宋体" panose="02010600030101010101" pitchFamily="2" charset="-122"/>
              </a:rPr>
              <a:t>最新版本的话，也可以在国内主流的下载站点下载</a:t>
            </a:r>
            <a:r>
              <a:rPr lang="en-US" altLang="zh-CN" sz="1800" kern="100">
                <a:solidFill>
                  <a:srgbClr val="000000"/>
                </a:solidFill>
                <a:effectLst/>
                <a:latin typeface="Times New Roman" panose="02020603050405020304" pitchFamily="18" charset="0"/>
                <a:ea typeface="宋体" panose="02010600030101010101" pitchFamily="2" charset="-122"/>
              </a:rPr>
              <a:t>JDK</a:t>
            </a:r>
            <a:r>
              <a:rPr lang="zh-CN" altLang="zh-CN" sz="1800" kern="100">
                <a:solidFill>
                  <a:srgbClr val="000000"/>
                </a:solidFill>
                <a:effectLst/>
                <a:latin typeface="Times New Roman" panose="02020603050405020304" pitchFamily="18" charset="0"/>
                <a:ea typeface="宋体" panose="02010600030101010101" pitchFamily="2" charset="-122"/>
              </a:rPr>
              <a:t>的安装程序，只是这些程序的版本可能稍微老一些，这些对于初学者来说影响不大。</a:t>
            </a:r>
            <a:endParaRPr lang="zh-CN" altLang="zh-CN" sz="1800" kern="10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2.3 JDK</a:t>
            </a:r>
            <a:r>
              <a:rPr lang="zh-CN" altLang="en-US" dirty="0">
                <a:sym typeface="Arial" panose="020B0604020202020204" pitchFamily="34" charset="0"/>
              </a:rPr>
              <a:t>的下载、安装、配置</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l">
              <a:lnSpc>
                <a:spcPct val="150000"/>
              </a:lnSpc>
              <a:buNone/>
            </a:pPr>
            <a:r>
              <a:rPr lang="en-US" altLang="zh-CN" sz="1800" kern="100">
                <a:effectLst/>
                <a:latin typeface="宋体" panose="02010600030101010101" pitchFamily="2" charset="-122"/>
                <a:ea typeface="宋体" panose="02010600030101010101" pitchFamily="2" charset="-122"/>
              </a:rPr>
              <a:t> 2.3.2JDK</a:t>
            </a:r>
            <a:r>
              <a:rPr lang="zh-CN" altLang="zh-CN" sz="1800" kern="100">
                <a:effectLst/>
                <a:latin typeface="Times New Roman" panose="02020603050405020304" pitchFamily="18" charset="0"/>
                <a:ea typeface="宋体" panose="02010600030101010101" pitchFamily="2" charset="-122"/>
              </a:rPr>
              <a:t>的安装</a:t>
            </a:r>
            <a:endParaRPr lang="en-US" altLang="zh-CN" sz="1800" kern="100">
              <a:effectLst/>
              <a:latin typeface="Times New Roman" panose="02020603050405020304" pitchFamily="18" charset="0"/>
              <a:ea typeface="宋体" panose="02010600030101010101" pitchFamily="2" charset="-122"/>
            </a:endParaRPr>
          </a:p>
          <a:p>
            <a:pPr>
              <a:buNone/>
            </a:pPr>
            <a:r>
              <a:rPr lang="en-US" altLang="zh-CN" sz="1800" kern="100">
                <a:solidFill>
                  <a:srgbClr val="000000"/>
                </a:solidFill>
                <a:effectLst/>
                <a:latin typeface="宋体" panose="02010600030101010101" pitchFamily="2" charset="-122"/>
                <a:ea typeface="宋体" panose="02010600030101010101" pitchFamily="2" charset="-122"/>
              </a:rPr>
              <a:t>Windows</a:t>
            </a:r>
            <a:r>
              <a:rPr lang="zh-CN" altLang="zh-CN" sz="1800" kern="100">
                <a:solidFill>
                  <a:srgbClr val="000000"/>
                </a:solidFill>
                <a:effectLst/>
                <a:latin typeface="Times New Roman" panose="02020603050405020304" pitchFamily="18" charset="0"/>
                <a:ea typeface="宋体" panose="02010600030101010101" pitchFamily="2" charset="-122"/>
              </a:rPr>
              <a:t>操作系统上的</a:t>
            </a:r>
            <a:r>
              <a:rPr lang="en-US" altLang="zh-CN" sz="1800" kern="100">
                <a:solidFill>
                  <a:srgbClr val="000000"/>
                </a:solidFill>
                <a:effectLst/>
                <a:latin typeface="Times New Roman" panose="02020603050405020304" pitchFamily="18" charset="0"/>
                <a:ea typeface="宋体" panose="02010600030101010101" pitchFamily="2" charset="-122"/>
              </a:rPr>
              <a:t>JDK</a:t>
            </a:r>
            <a:r>
              <a:rPr lang="zh-CN" altLang="zh-CN" sz="1800" kern="100">
                <a:solidFill>
                  <a:srgbClr val="000000"/>
                </a:solidFill>
                <a:effectLst/>
                <a:latin typeface="Times New Roman" panose="02020603050405020304" pitchFamily="18" charset="0"/>
                <a:ea typeface="宋体" panose="02010600030101010101" pitchFamily="2" charset="-122"/>
              </a:rPr>
              <a:t>安装程序是一个</a:t>
            </a:r>
            <a:r>
              <a:rPr lang="en-US" altLang="zh-CN" sz="1800" kern="100">
                <a:solidFill>
                  <a:srgbClr val="000000"/>
                </a:solidFill>
                <a:effectLst/>
                <a:latin typeface="Times New Roman" panose="02020603050405020304" pitchFamily="18" charset="0"/>
                <a:ea typeface="宋体" panose="02010600030101010101" pitchFamily="2" charset="-122"/>
              </a:rPr>
              <a:t>exe</a:t>
            </a:r>
            <a:r>
              <a:rPr lang="zh-CN" altLang="zh-CN" sz="1800" kern="100">
                <a:solidFill>
                  <a:srgbClr val="000000"/>
                </a:solidFill>
                <a:effectLst/>
                <a:latin typeface="Times New Roman" panose="02020603050405020304" pitchFamily="18" charset="0"/>
                <a:ea typeface="宋体" panose="02010600030101010101" pitchFamily="2" charset="-122"/>
              </a:rPr>
              <a:t>可执行程序，直接安装即可，在安装过程中可以选择安装路径以及安装的组件等，如果没有特殊要求，选择默认设置即可。程序默认的安装路径在</a:t>
            </a:r>
            <a:r>
              <a:rPr lang="en-US" altLang="zh-CN" sz="1800" kern="100">
                <a:solidFill>
                  <a:srgbClr val="000000"/>
                </a:solidFill>
                <a:effectLst/>
                <a:latin typeface="Times New Roman" panose="02020603050405020304" pitchFamily="18" charset="0"/>
                <a:ea typeface="宋体" panose="02010600030101010101" pitchFamily="2" charset="-122"/>
              </a:rPr>
              <a:t>C:\Program Files\Java</a:t>
            </a:r>
            <a:r>
              <a:rPr lang="zh-CN" altLang="zh-CN" sz="1800" kern="100">
                <a:solidFill>
                  <a:srgbClr val="000000"/>
                </a:solidFill>
                <a:effectLst/>
                <a:latin typeface="Times New Roman" panose="02020603050405020304" pitchFamily="18" charset="0"/>
                <a:ea typeface="宋体" panose="02010600030101010101" pitchFamily="2" charset="-122"/>
              </a:rPr>
              <a:t>目录下，也可以更改安装路径。按照软件提示一步步安装即可，得到图</a:t>
            </a:r>
            <a:r>
              <a:rPr lang="en-US" altLang="zh-CN" sz="1800" kern="100">
                <a:solidFill>
                  <a:srgbClr val="000000"/>
                </a:solidFill>
                <a:effectLst/>
                <a:latin typeface="Times New Roman" panose="02020603050405020304" pitchFamily="18" charset="0"/>
                <a:ea typeface="宋体" panose="02010600030101010101" pitchFamily="2" charset="-122"/>
              </a:rPr>
              <a:t>1-6</a:t>
            </a:r>
            <a:r>
              <a:rPr lang="zh-CN" altLang="zh-CN" sz="1800" kern="100">
                <a:solidFill>
                  <a:srgbClr val="000000"/>
                </a:solidFill>
                <a:effectLst/>
                <a:latin typeface="Times New Roman" panose="02020603050405020304" pitchFamily="18" charset="0"/>
                <a:ea typeface="宋体" panose="02010600030101010101" pitchFamily="2" charset="-122"/>
              </a:rPr>
              <a:t>结果，表明安装成功。</a:t>
            </a:r>
            <a:endParaRPr lang="zh-CN" altLang="zh-CN" sz="1800" kern="100" dirty="0">
              <a:effectLst/>
              <a:latin typeface="Times New Roman" panose="02020603050405020304" pitchFamily="18" charset="0"/>
              <a:ea typeface="宋体" panose="02010600030101010101" pitchFamily="2" charset="-122"/>
            </a:endParaRPr>
          </a:p>
        </p:txBody>
      </p:sp>
      <p:pic>
        <p:nvPicPr>
          <p:cNvPr id="6" name="图片 5"/>
          <p:cNvPicPr/>
          <p:nvPr/>
        </p:nvPicPr>
        <p:blipFill>
          <a:blip r:embed="rId1"/>
          <a:stretch>
            <a:fillRect/>
          </a:stretch>
        </p:blipFill>
        <p:spPr>
          <a:xfrm>
            <a:off x="1066932" y="3385127"/>
            <a:ext cx="2836545" cy="2665095"/>
          </a:xfrm>
          <a:prstGeom prst="rect">
            <a:avLst/>
          </a:prstGeom>
          <a:noFill/>
          <a:ln>
            <a:noFill/>
          </a:ln>
        </p:spPr>
      </p:pic>
      <p:pic>
        <p:nvPicPr>
          <p:cNvPr id="7" name="图片 6"/>
          <p:cNvPicPr/>
          <p:nvPr/>
        </p:nvPicPr>
        <p:blipFill>
          <a:blip r:embed="rId2"/>
          <a:stretch>
            <a:fillRect/>
          </a:stretch>
        </p:blipFill>
        <p:spPr>
          <a:xfrm>
            <a:off x="3948085" y="3391287"/>
            <a:ext cx="2876550" cy="2672715"/>
          </a:xfrm>
          <a:prstGeom prst="rect">
            <a:avLst/>
          </a:prstGeom>
          <a:noFill/>
          <a:ln>
            <a:noFill/>
          </a:ln>
        </p:spPr>
      </p:pic>
      <p:sp>
        <p:nvSpPr>
          <p:cNvPr id="2" name="文本框 1"/>
          <p:cNvSpPr txBox="1"/>
          <p:nvPr/>
        </p:nvSpPr>
        <p:spPr>
          <a:xfrm>
            <a:off x="2057506" y="6057842"/>
            <a:ext cx="3428910" cy="369332"/>
          </a:xfrm>
          <a:prstGeom prst="rect">
            <a:avLst/>
          </a:prstGeom>
          <a:noFill/>
        </p:spPr>
        <p:txBody>
          <a:bodyPr wrap="square" rtlCol="0">
            <a:spAutoFit/>
          </a:bodyPr>
          <a:lstStyle/>
          <a:p>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1-5  JDK</a:t>
            </a:r>
            <a:r>
              <a:rPr lang="zh-CN" altLang="zh-CN" sz="1800" kern="100" dirty="0">
                <a:effectLst/>
                <a:latin typeface="Times New Roman" panose="02020603050405020304" pitchFamily="18" charset="0"/>
                <a:ea typeface="宋体" panose="02010600030101010101" pitchFamily="2" charset="-122"/>
              </a:rPr>
              <a:t>更改安装路径选择</a:t>
            </a:r>
            <a:endParaRPr lang="zh-CN" altLang="en-US" dirty="0"/>
          </a:p>
        </p:txBody>
      </p:sp>
      <p:pic>
        <p:nvPicPr>
          <p:cNvPr id="9" name="图片 8"/>
          <p:cNvPicPr/>
          <p:nvPr/>
        </p:nvPicPr>
        <p:blipFill>
          <a:blip r:embed="rId3"/>
          <a:stretch>
            <a:fillRect/>
          </a:stretch>
        </p:blipFill>
        <p:spPr>
          <a:xfrm>
            <a:off x="7877281" y="3048010"/>
            <a:ext cx="3486150" cy="2845435"/>
          </a:xfrm>
          <a:prstGeom prst="rect">
            <a:avLst/>
          </a:prstGeom>
          <a:noFill/>
          <a:ln>
            <a:noFill/>
          </a:ln>
        </p:spPr>
      </p:pic>
      <p:sp>
        <p:nvSpPr>
          <p:cNvPr id="11" name="文本框 10"/>
          <p:cNvSpPr txBox="1"/>
          <p:nvPr/>
        </p:nvSpPr>
        <p:spPr>
          <a:xfrm>
            <a:off x="6476990" y="5916429"/>
            <a:ext cx="6099142" cy="455253"/>
          </a:xfrm>
          <a:prstGeom prst="rect">
            <a:avLst/>
          </a:prstGeom>
          <a:noFill/>
        </p:spPr>
        <p:txBody>
          <a:bodyPr wrap="square">
            <a:spAutoFit/>
          </a:bodyPr>
          <a:lstStyle/>
          <a:p>
            <a:pPr algn="ctr">
              <a:lnSpc>
                <a:spcPct val="150000"/>
              </a:lnSpc>
            </a:pPr>
            <a:r>
              <a:rPr lang="zh-CN" altLang="zh-CN" sz="1800" kern="100" dirty="0">
                <a:effectLst/>
                <a:latin typeface="Times New Roman" panose="02020603050405020304" pitchFamily="18" charset="0"/>
                <a:ea typeface="宋体" panose="02010600030101010101" pitchFamily="2" charset="-122"/>
              </a:rPr>
              <a:t>图</a:t>
            </a:r>
            <a:r>
              <a:rPr lang="en-US" altLang="zh-CN" sz="1800" kern="100" dirty="0">
                <a:effectLst/>
                <a:latin typeface="Times New Roman" panose="02020603050405020304" pitchFamily="18" charset="0"/>
                <a:ea typeface="宋体" panose="02010600030101010101" pitchFamily="2" charset="-122"/>
              </a:rPr>
              <a:t>1-6 </a:t>
            </a:r>
            <a:r>
              <a:rPr lang="zh-CN" altLang="zh-CN" sz="1800" kern="100" dirty="0">
                <a:effectLst/>
                <a:latin typeface="Times New Roman" panose="02020603050405020304" pitchFamily="18" charset="0"/>
                <a:ea typeface="宋体" panose="02010600030101010101" pitchFamily="2" charset="-122"/>
              </a:rPr>
              <a:t>安装成功界面</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effectLst/>
                <a:latin typeface="宋体" panose="02010600030101010101" pitchFamily="2" charset="-122"/>
                <a:ea typeface="宋体" panose="02010600030101010101" pitchFamily="2" charset="-122"/>
              </a:rPr>
              <a:t>    JDK</a:t>
            </a:r>
            <a:r>
              <a:rPr lang="zh-CN" altLang="zh-CN" sz="1800" kern="100" dirty="0">
                <a:effectLst/>
                <a:latin typeface="Times New Roman" panose="02020603050405020304" pitchFamily="18" charset="0"/>
                <a:ea typeface="宋体" panose="02010600030101010101" pitchFamily="2" charset="-122"/>
              </a:rPr>
              <a:t>安装完成以后，可以不用设置就进行使用，但是为了使用方便，一般需要进行简单的配置。由于</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提供的编译和运行工具都是基于命令行的，所以需要进行一下</a:t>
            </a:r>
            <a:r>
              <a:rPr lang="en-US" altLang="zh-CN" sz="1800" kern="100" dirty="0">
                <a:effectLst/>
                <a:latin typeface="Times New Roman" panose="02020603050405020304" pitchFamily="18" charset="0"/>
                <a:ea typeface="宋体" panose="02010600030101010101" pitchFamily="2" charset="-122"/>
              </a:rPr>
              <a:t>DOS</a:t>
            </a:r>
            <a:r>
              <a:rPr lang="zh-CN" altLang="zh-CN" sz="1800" kern="100" dirty="0">
                <a:effectLst/>
                <a:latin typeface="Times New Roman" panose="02020603050405020304" pitchFamily="18" charset="0"/>
                <a:ea typeface="宋体" panose="02010600030101010101" pitchFamily="2" charset="-122"/>
              </a:rPr>
              <a:t>下面的一个设定，把</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安装目录下</a:t>
            </a:r>
            <a:r>
              <a:rPr lang="en-US" altLang="zh-CN" sz="1800" kern="100" dirty="0">
                <a:effectLst/>
                <a:latin typeface="Times New Roman" panose="02020603050405020304" pitchFamily="18" charset="0"/>
                <a:ea typeface="宋体" panose="02010600030101010101" pitchFamily="2" charset="-122"/>
              </a:rPr>
              <a:t>bin</a:t>
            </a:r>
            <a:r>
              <a:rPr lang="zh-CN" altLang="zh-CN" sz="1800" kern="100" dirty="0">
                <a:effectLst/>
                <a:latin typeface="Times New Roman" panose="02020603050405020304" pitchFamily="18" charset="0"/>
                <a:ea typeface="宋体" panose="02010600030101010101" pitchFamily="2" charset="-122"/>
              </a:rPr>
              <a:t>目录中的可执行文件都添加到</a:t>
            </a:r>
            <a:r>
              <a:rPr lang="en-US" altLang="zh-CN" sz="1800" kern="100" dirty="0">
                <a:effectLst/>
                <a:latin typeface="Times New Roman" panose="02020603050405020304" pitchFamily="18" charset="0"/>
                <a:ea typeface="宋体" panose="02010600030101010101" pitchFamily="2" charset="-122"/>
              </a:rPr>
              <a:t>DOS</a:t>
            </a:r>
            <a:r>
              <a:rPr lang="zh-CN" altLang="zh-CN" sz="1800" kern="100" dirty="0">
                <a:effectLst/>
                <a:latin typeface="Times New Roman" panose="02020603050405020304" pitchFamily="18" charset="0"/>
                <a:ea typeface="宋体" panose="02010600030101010101" pitchFamily="2" charset="-122"/>
              </a:rPr>
              <a:t>的外部命令中，这样就可以在任意路径下直接使用</a:t>
            </a:r>
            <a:r>
              <a:rPr lang="en-US" altLang="zh-CN" sz="1800" kern="100" dirty="0">
                <a:effectLst/>
                <a:latin typeface="Times New Roman" panose="02020603050405020304" pitchFamily="18" charset="0"/>
                <a:ea typeface="宋体" panose="02010600030101010101" pitchFamily="2" charset="-122"/>
              </a:rPr>
              <a:t>bin</a:t>
            </a:r>
            <a:r>
              <a:rPr lang="zh-CN" altLang="zh-CN" sz="1800" kern="100" dirty="0">
                <a:effectLst/>
                <a:latin typeface="Times New Roman" panose="02020603050405020304" pitchFamily="18" charset="0"/>
                <a:ea typeface="宋体" panose="02010600030101010101" pitchFamily="2" charset="-122"/>
              </a:rPr>
              <a:t>目录下的</a:t>
            </a:r>
            <a:r>
              <a:rPr lang="en-US" altLang="zh-CN" sz="1800" kern="100" dirty="0">
                <a:effectLst/>
                <a:latin typeface="Times New Roman" panose="02020603050405020304" pitchFamily="18" charset="0"/>
                <a:ea typeface="宋体" panose="02010600030101010101" pitchFamily="2" charset="-122"/>
              </a:rPr>
              <a:t>exe</a:t>
            </a:r>
            <a:r>
              <a:rPr lang="zh-CN" altLang="zh-CN" sz="1800" kern="100" dirty="0">
                <a:effectLst/>
                <a:latin typeface="Times New Roman" panose="02020603050405020304" pitchFamily="18" charset="0"/>
                <a:ea typeface="宋体" panose="02010600030101010101" pitchFamily="2" charset="-122"/>
              </a:rPr>
              <a:t>程序了。配置的参数为操作系统中的</a:t>
            </a:r>
            <a:r>
              <a:rPr lang="en-US" altLang="zh-CN" sz="1800" kern="100" dirty="0">
                <a:effectLst/>
                <a:latin typeface="Times New Roman" panose="02020603050405020304" pitchFamily="18" charset="0"/>
                <a:ea typeface="宋体" panose="02010600030101010101" pitchFamily="2" charset="-122"/>
              </a:rPr>
              <a:t>path</a:t>
            </a:r>
            <a:r>
              <a:rPr lang="zh-CN" altLang="zh-CN" sz="1800" kern="100" dirty="0">
                <a:effectLst/>
                <a:latin typeface="Times New Roman" panose="02020603050405020304" pitchFamily="18" charset="0"/>
                <a:ea typeface="宋体" panose="02010600030101010101" pitchFamily="2" charset="-122"/>
              </a:rPr>
              <a:t>环境变量，该变量的用途是系统查找可执行程序所在的路径。配置步骤如下。</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）找到</a:t>
            </a:r>
            <a:r>
              <a:rPr lang="en-US" altLang="zh-CN" sz="1800" kern="100" dirty="0">
                <a:effectLst/>
                <a:latin typeface="Times New Roman" panose="02020603050405020304" pitchFamily="18" charset="0"/>
                <a:ea typeface="宋体" panose="02010600030101010101" pitchFamily="2" charset="-122"/>
              </a:rPr>
              <a:t>JDK</a:t>
            </a:r>
            <a:r>
              <a:rPr lang="zh-CN" altLang="zh-CN" sz="1800" kern="100" dirty="0">
                <a:effectLst/>
                <a:latin typeface="Times New Roman" panose="02020603050405020304" pitchFamily="18" charset="0"/>
                <a:ea typeface="宋体" panose="02010600030101010101" pitchFamily="2" charset="-122"/>
              </a:rPr>
              <a:t>的安装路径打开文件夹</a:t>
            </a:r>
            <a:r>
              <a:rPr lang="en-US" altLang="zh-CN" sz="1800" kern="100" dirty="0">
                <a:effectLst/>
                <a:latin typeface="Times New Roman" panose="02020603050405020304" pitchFamily="18" charset="0"/>
                <a:ea typeface="宋体" panose="02010600030101010101" pitchFamily="2" charset="-122"/>
              </a:rPr>
              <a:t>D:\Program Files\Java\jdk-14.0.1\bin,</a:t>
            </a:r>
            <a:r>
              <a:rPr lang="zh-CN" altLang="zh-CN" sz="1800" kern="100" dirty="0">
                <a:effectLst/>
                <a:latin typeface="Times New Roman" panose="02020603050405020304" pitchFamily="18" charset="0"/>
                <a:ea typeface="宋体" panose="02010600030101010101" pitchFamily="2" charset="-122"/>
              </a:rPr>
              <a:t>选中地址栏的地址路径，右键</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复制，如图</a:t>
            </a:r>
            <a:r>
              <a:rPr lang="en-US" altLang="zh-CN" sz="1800" kern="100" dirty="0">
                <a:effectLst/>
                <a:latin typeface="Times New Roman" panose="02020603050405020304" pitchFamily="18" charset="0"/>
                <a:ea typeface="宋体" panose="02010600030101010101" pitchFamily="2" charset="-122"/>
              </a:rPr>
              <a:t>1-7</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pPr>
              <a:buNone/>
            </a:pP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buNone/>
            </a:pP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p:cNvPicPr/>
          <p:nvPr/>
        </p:nvPicPr>
        <p:blipFill>
          <a:blip r:embed="rId1"/>
          <a:stretch>
            <a:fillRect/>
          </a:stretch>
        </p:blipFill>
        <p:spPr>
          <a:xfrm>
            <a:off x="765313" y="1212414"/>
            <a:ext cx="5029068" cy="3170109"/>
          </a:xfrm>
          <a:prstGeom prst="rect">
            <a:avLst/>
          </a:prstGeom>
          <a:noFill/>
          <a:ln>
            <a:noFill/>
          </a:ln>
        </p:spPr>
      </p:pic>
      <p:sp>
        <p:nvSpPr>
          <p:cNvPr id="6" name="文本框 5"/>
          <p:cNvSpPr txBox="1"/>
          <p:nvPr/>
        </p:nvSpPr>
        <p:spPr>
          <a:xfrm>
            <a:off x="1524120" y="4498316"/>
            <a:ext cx="2819326" cy="246221"/>
          </a:xfrm>
          <a:prstGeom prst="rect">
            <a:avLst/>
          </a:prstGeom>
          <a:noFill/>
        </p:spPr>
        <p:txBody>
          <a:bodyPr wrap="square">
            <a:spAutoFit/>
          </a:bodyPr>
          <a:lstStyle/>
          <a:p>
            <a:r>
              <a:rPr lang="zh-CN" altLang="zh-CN" sz="1000" kern="100" dirty="0">
                <a:effectLst/>
                <a:ea typeface="宋体" panose="02010600030101010101" pitchFamily="2" charset="-122"/>
                <a:cs typeface="Times New Roman" panose="02020603050405020304" pitchFamily="18" charset="0"/>
              </a:rPr>
              <a:t>图</a:t>
            </a:r>
            <a:r>
              <a:rPr lang="en-US" altLang="zh-CN" sz="1000" kern="100" dirty="0">
                <a:effectLst/>
                <a:ea typeface="宋体" panose="02010600030101010101" pitchFamily="2" charset="-122"/>
                <a:cs typeface="Times New Roman" panose="02020603050405020304" pitchFamily="18" charset="0"/>
              </a:rPr>
              <a:t>1-7 bin</a:t>
            </a:r>
            <a:r>
              <a:rPr lang="zh-CN" altLang="zh-CN" sz="1000" kern="100" dirty="0">
                <a:effectLst/>
                <a:ea typeface="宋体" panose="02010600030101010101" pitchFamily="2" charset="-122"/>
                <a:cs typeface="Times New Roman" panose="02020603050405020304" pitchFamily="18" charset="0"/>
              </a:rPr>
              <a:t>目录中的可执行文件的路径</a:t>
            </a:r>
            <a:endParaRPr lang="zh-CN" altLang="en-US" sz="1000" dirty="0"/>
          </a:p>
        </p:txBody>
      </p:sp>
      <p:sp>
        <p:nvSpPr>
          <p:cNvPr id="3" name="文本框 2"/>
          <p:cNvSpPr txBox="1"/>
          <p:nvPr/>
        </p:nvSpPr>
        <p:spPr>
          <a:xfrm>
            <a:off x="6476990" y="1371654"/>
            <a:ext cx="4800474" cy="1344151"/>
          </a:xfrm>
          <a:prstGeom prst="rect">
            <a:avLst/>
          </a:prstGeom>
          <a:noFill/>
        </p:spPr>
        <p:txBody>
          <a:bodyPr wrap="square" rtlCol="0">
            <a:spAutoFit/>
          </a:bodyPr>
          <a:lstStyle/>
          <a:p>
            <a:pPr indent="266700" algn="just">
              <a:lnSpc>
                <a:spcPct val="150000"/>
              </a:lnSpc>
            </a:pPr>
            <a:r>
              <a:rPr lang="zh-CN" altLang="zh-CN"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1</a:t>
            </a:r>
            <a:r>
              <a:rPr lang="zh-CN" altLang="zh-CN" sz="1400" kern="100" dirty="0">
                <a:effectLst/>
                <a:latin typeface="Times New Roman" panose="02020603050405020304" pitchFamily="18" charset="0"/>
                <a:ea typeface="宋体" panose="02010600030101010101" pitchFamily="2" charset="-122"/>
              </a:rPr>
              <a:t>）</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开始</a:t>
            </a:r>
            <a:r>
              <a:rPr lang="en-US" altLang="zh-CN" sz="1400" kern="100" dirty="0">
                <a:effectLst/>
                <a:latin typeface="Times New Roman" panose="02020603050405020304" pitchFamily="18" charset="0"/>
                <a:ea typeface="宋体" panose="02010600030101010101" pitchFamily="2" charset="-122"/>
              </a:rPr>
              <a:t>”&gt;“</a:t>
            </a:r>
            <a:r>
              <a:rPr lang="zh-CN" altLang="zh-CN" sz="1400" kern="100" dirty="0">
                <a:effectLst/>
                <a:latin typeface="Times New Roman" panose="02020603050405020304" pitchFamily="18" charset="0"/>
                <a:ea typeface="宋体" panose="02010600030101010101" pitchFamily="2" charset="-122"/>
              </a:rPr>
              <a:t>设置</a:t>
            </a:r>
            <a:r>
              <a:rPr lang="en-US" altLang="zh-CN" sz="1400" kern="100" dirty="0">
                <a:effectLst/>
                <a:latin typeface="Times New Roman" panose="02020603050405020304" pitchFamily="18" charset="0"/>
                <a:ea typeface="宋体" panose="02010600030101010101" pitchFamily="2" charset="-122"/>
              </a:rPr>
              <a:t>”&gt;“</a:t>
            </a:r>
            <a:r>
              <a:rPr lang="zh-CN" altLang="zh-CN" sz="1400" kern="100" dirty="0">
                <a:effectLst/>
                <a:latin typeface="Times New Roman" panose="02020603050405020304" pitchFamily="18" charset="0"/>
                <a:ea typeface="宋体" panose="02010600030101010101" pitchFamily="2" charset="-122"/>
              </a:rPr>
              <a:t>控制面板</a:t>
            </a:r>
            <a:r>
              <a:rPr lang="en-US" altLang="zh-CN" sz="1400" kern="100" dirty="0">
                <a:effectLst/>
                <a:latin typeface="Times New Roman" panose="02020603050405020304" pitchFamily="18" charset="0"/>
                <a:ea typeface="宋体" panose="02010600030101010101" pitchFamily="2" charset="-122"/>
              </a:rPr>
              <a:t>”&gt;“</a:t>
            </a:r>
            <a:r>
              <a:rPr lang="zh-CN" altLang="zh-CN" sz="1400" kern="100" dirty="0">
                <a:effectLst/>
                <a:latin typeface="Times New Roman" panose="02020603050405020304" pitchFamily="18" charset="0"/>
                <a:ea typeface="宋体" panose="02010600030101010101" pitchFamily="2" charset="-122"/>
              </a:rPr>
              <a:t>系统</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。也可以选择桌面上的</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我的电脑</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，点击鼠标右键，选择</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属性</a:t>
            </a:r>
            <a:r>
              <a:rPr lang="en-US" altLang="zh-CN" sz="1400" kern="100" dirty="0">
                <a:effectLst/>
                <a:latin typeface="Times New Roman" panose="02020603050405020304" pitchFamily="18" charset="0"/>
                <a:ea typeface="宋体" panose="02010600030101010101" pitchFamily="2" charset="-122"/>
              </a:rPr>
              <a:t>”</a:t>
            </a:r>
            <a:r>
              <a:rPr lang="zh-CN" altLang="zh-CN" sz="1400" kern="100" dirty="0">
                <a:effectLst/>
                <a:latin typeface="Times New Roman" panose="02020603050405020304" pitchFamily="18" charset="0"/>
                <a:ea typeface="宋体" panose="02010600030101010101" pitchFamily="2" charset="-122"/>
              </a:rPr>
              <a:t>，打开“系统”窗口，在窗口中选择“高级系统设置”打开系统属性窗口。</a:t>
            </a:r>
            <a:endParaRPr lang="zh-CN" altLang="zh-CN" sz="1400" kern="100" dirty="0">
              <a:effectLst/>
              <a:latin typeface="Times New Roman" panose="02020603050405020304" pitchFamily="18" charset="0"/>
              <a:ea typeface="宋体" panose="02010600030101010101" pitchFamily="2" charset="-122"/>
            </a:endParaRPr>
          </a:p>
        </p:txBody>
      </p:sp>
      <p:pic>
        <p:nvPicPr>
          <p:cNvPr id="9" name="图片 8"/>
          <p:cNvPicPr/>
          <p:nvPr/>
        </p:nvPicPr>
        <p:blipFill>
          <a:blip r:embed="rId2"/>
          <a:stretch>
            <a:fillRect/>
          </a:stretch>
        </p:blipFill>
        <p:spPr>
          <a:xfrm>
            <a:off x="7513666" y="2590822"/>
            <a:ext cx="3124118" cy="3343353"/>
          </a:xfrm>
          <a:prstGeom prst="rect">
            <a:avLst/>
          </a:prstGeom>
          <a:noFill/>
          <a:ln>
            <a:noFill/>
          </a:ln>
        </p:spPr>
      </p:pic>
      <p:sp>
        <p:nvSpPr>
          <p:cNvPr id="5" name="文本框 4"/>
          <p:cNvSpPr txBox="1"/>
          <p:nvPr/>
        </p:nvSpPr>
        <p:spPr>
          <a:xfrm>
            <a:off x="8077148" y="6018295"/>
            <a:ext cx="1904950" cy="307777"/>
          </a:xfrm>
          <a:prstGeom prst="rect">
            <a:avLst/>
          </a:prstGeom>
          <a:noFill/>
        </p:spPr>
        <p:txBody>
          <a:bodyPr wrap="square" rtlCol="0">
            <a:spAutoFit/>
          </a:bodyPr>
          <a:lstStyle/>
          <a:p>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图</a:t>
            </a:r>
            <a:r>
              <a:rPr lang="en-US"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1-8</a:t>
            </a:r>
            <a:r>
              <a:rPr lang="zh-CN" altLang="zh-CN" sz="14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系统属性窗口</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p>
        </p:txBody>
      </p:sp>
      <p:sp>
        <p:nvSpPr>
          <p:cNvPr id="10" name="文本框 9"/>
          <p:cNvSpPr txBox="1"/>
          <p:nvPr/>
        </p:nvSpPr>
        <p:spPr>
          <a:xfrm>
            <a:off x="685942" y="1219258"/>
            <a:ext cx="10972512" cy="1200329"/>
          </a:xfrm>
          <a:prstGeom prst="rect">
            <a:avLst/>
          </a:prstGeom>
          <a:noFill/>
        </p:spPr>
        <p:txBody>
          <a:bodyPr wrap="square" rtlCol="0">
            <a:spAutoFit/>
          </a:bodyPr>
          <a:lstStyle/>
          <a:p>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 在</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系统属性</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窗口中，选择</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高级</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属性页中的</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环境变量</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按钮。选中用户变量中的</a:t>
            </a:r>
            <a:r>
              <a:rPr lang="en-US" altLang="zh-CN" sz="1800" kern="100" dirty="0">
                <a:effectLst/>
                <a:latin typeface="Times New Roman" panose="02020603050405020304" pitchFamily="18" charset="0"/>
                <a:ea typeface="宋体" panose="02010600030101010101" pitchFamily="2" charset="-122"/>
              </a:rPr>
              <a:t>Path</a:t>
            </a:r>
            <a:r>
              <a:rPr lang="zh-CN" altLang="zh-CN" sz="1800" kern="100" dirty="0">
                <a:effectLst/>
                <a:latin typeface="Times New Roman" panose="02020603050405020304" pitchFamily="18" charset="0"/>
                <a:ea typeface="宋体" panose="02010600030101010101" pitchFamily="2" charset="-122"/>
              </a:rPr>
              <a:t>变量这一行，单击“编辑”按钮，打开编辑环境变量对话框，选择“编辑”按钮，在第二行空白处单击右键</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粘贴，将之前复制的“</a:t>
            </a:r>
            <a:r>
              <a:rPr lang="en-US" altLang="zh-CN" sz="1800" kern="100" dirty="0">
                <a:effectLst/>
                <a:latin typeface="Times New Roman" panose="02020603050405020304" pitchFamily="18" charset="0"/>
                <a:ea typeface="宋体" panose="02010600030101010101" pitchFamily="2" charset="-122"/>
              </a:rPr>
              <a:t>bin</a:t>
            </a:r>
            <a:r>
              <a:rPr lang="zh-CN" altLang="zh-CN" sz="1800" kern="100" dirty="0">
                <a:effectLst/>
                <a:latin typeface="Times New Roman" panose="02020603050405020304" pitchFamily="18" charset="0"/>
                <a:ea typeface="宋体" panose="02010600030101010101" pitchFamily="2" charset="-122"/>
              </a:rPr>
              <a:t>目录中的可执行文件的路径”粘贴到这里。如图</a:t>
            </a:r>
            <a:r>
              <a:rPr lang="en-US" altLang="zh-CN" sz="1800" kern="100" dirty="0">
                <a:effectLst/>
                <a:latin typeface="Times New Roman" panose="02020603050405020304" pitchFamily="18" charset="0"/>
                <a:ea typeface="宋体" panose="02010600030101010101" pitchFamily="2" charset="-122"/>
              </a:rPr>
              <a:t>1-9</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endParaRPr lang="zh-CN" altLang="en-US" dirty="0"/>
          </a:p>
        </p:txBody>
      </p:sp>
      <p:pic>
        <p:nvPicPr>
          <p:cNvPr id="12" name="图片 11" descr="图  新建用户变量"/>
          <p:cNvPicPr/>
          <p:nvPr/>
        </p:nvPicPr>
        <p:blipFill>
          <a:blip r:embed="rId1"/>
          <a:stretch>
            <a:fillRect/>
          </a:stretch>
        </p:blipFill>
        <p:spPr>
          <a:xfrm>
            <a:off x="3581466" y="2209832"/>
            <a:ext cx="3943985" cy="3796030"/>
          </a:xfrm>
          <a:prstGeom prst="rect">
            <a:avLst/>
          </a:prstGeom>
          <a:noFill/>
          <a:ln>
            <a:noFill/>
          </a:ln>
        </p:spPr>
      </p:pic>
      <p:sp>
        <p:nvSpPr>
          <p:cNvPr id="14" name="文本框 13"/>
          <p:cNvSpPr txBox="1"/>
          <p:nvPr/>
        </p:nvSpPr>
        <p:spPr>
          <a:xfrm>
            <a:off x="4038654" y="6048575"/>
            <a:ext cx="2438416" cy="314125"/>
          </a:xfrm>
          <a:prstGeom prst="rect">
            <a:avLst/>
          </a:prstGeom>
          <a:noFill/>
        </p:spPr>
        <p:txBody>
          <a:bodyPr wrap="square">
            <a:spAutoFit/>
          </a:bodyPr>
          <a:lstStyle/>
          <a:p>
            <a:pPr indent="266700" algn="ctr">
              <a:lnSpc>
                <a:spcPct val="150000"/>
              </a:lnSpc>
            </a:pPr>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1-9</a:t>
            </a:r>
            <a:r>
              <a:rPr lang="zh-CN" altLang="zh-CN" sz="1100" kern="100" dirty="0">
                <a:effectLst/>
                <a:latin typeface="Times New Roman" panose="02020603050405020304" pitchFamily="18" charset="0"/>
                <a:ea typeface="宋体" panose="02010600030101010101" pitchFamily="2" charset="-122"/>
              </a:rPr>
              <a:t>编辑用户变量</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p>
        </p:txBody>
      </p:sp>
      <p:sp>
        <p:nvSpPr>
          <p:cNvPr id="10" name="文本框 9"/>
          <p:cNvSpPr txBox="1"/>
          <p:nvPr/>
        </p:nvSpPr>
        <p:spPr>
          <a:xfrm>
            <a:off x="685942" y="1219258"/>
            <a:ext cx="10972512" cy="646331"/>
          </a:xfrm>
          <a:prstGeom prst="rect">
            <a:avLst/>
          </a:prstGeom>
          <a:noFill/>
        </p:spPr>
        <p:txBody>
          <a:bodyPr wrap="square" rtlCol="0">
            <a:spAutoFit/>
          </a:bodyPr>
          <a:lstStyle/>
          <a:p>
            <a:pPr indent="333375"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3</a:t>
            </a:r>
            <a:r>
              <a:rPr lang="zh-CN" altLang="zh-CN" sz="1800" kern="100" dirty="0">
                <a:effectLst/>
                <a:latin typeface="Times New Roman" panose="02020603050405020304" pitchFamily="18" charset="0"/>
                <a:ea typeface="宋体" panose="02010600030101010101" pitchFamily="2" charset="-122"/>
              </a:rPr>
              <a:t>）在</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环境变量</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窗口中，选择</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系统变量</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中“新建”按钮打开新建系统变量对话框，变量名为输入</a:t>
            </a: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ClassPath</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，变量值输入“</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再将复制的路径粘贴到这里，单击“确定”按钮，如图</a:t>
            </a:r>
            <a:r>
              <a:rPr lang="en-US" altLang="zh-CN" sz="1800" kern="100" dirty="0">
                <a:effectLst/>
                <a:latin typeface="Times New Roman" panose="02020603050405020304" pitchFamily="18" charset="0"/>
                <a:ea typeface="宋体" panose="02010600030101010101" pitchFamily="2" charset="-122"/>
              </a:rPr>
              <a:t>1-10</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5" name="图片 4" descr="图  新建系统变量1"/>
          <p:cNvPicPr/>
          <p:nvPr/>
        </p:nvPicPr>
        <p:blipFill>
          <a:blip r:embed="rId1"/>
          <a:stretch>
            <a:fillRect/>
          </a:stretch>
        </p:blipFill>
        <p:spPr>
          <a:xfrm>
            <a:off x="2743288" y="2971812"/>
            <a:ext cx="5539105" cy="1452245"/>
          </a:xfrm>
          <a:prstGeom prst="rect">
            <a:avLst/>
          </a:prstGeom>
          <a:noFill/>
          <a:ln>
            <a:noFill/>
          </a:ln>
        </p:spPr>
      </p:pic>
      <p:sp>
        <p:nvSpPr>
          <p:cNvPr id="8" name="文本框 7"/>
          <p:cNvSpPr txBox="1"/>
          <p:nvPr/>
        </p:nvSpPr>
        <p:spPr>
          <a:xfrm>
            <a:off x="3505268" y="4764785"/>
            <a:ext cx="3250170" cy="314125"/>
          </a:xfrm>
          <a:prstGeom prst="rect">
            <a:avLst/>
          </a:prstGeom>
          <a:noFill/>
        </p:spPr>
        <p:txBody>
          <a:bodyPr wrap="square">
            <a:spAutoFit/>
          </a:bodyPr>
          <a:lstStyle/>
          <a:p>
            <a:pPr indent="266700" algn="ctr">
              <a:lnSpc>
                <a:spcPct val="150000"/>
              </a:lnSpc>
            </a:pPr>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1-10 </a:t>
            </a:r>
            <a:r>
              <a:rPr lang="zh-CN" altLang="zh-CN" sz="1100" kern="100" dirty="0">
                <a:effectLst/>
                <a:latin typeface="Times New Roman" panose="02020603050405020304" pitchFamily="18" charset="0"/>
                <a:ea typeface="宋体" panose="02010600030101010101" pitchFamily="2" charset="-122"/>
              </a:rPr>
              <a:t>新建系统变量</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p>
        </p:txBody>
      </p:sp>
      <p:sp>
        <p:nvSpPr>
          <p:cNvPr id="10" name="文本框 9"/>
          <p:cNvSpPr txBox="1"/>
          <p:nvPr/>
        </p:nvSpPr>
        <p:spPr>
          <a:xfrm>
            <a:off x="685942" y="1219258"/>
            <a:ext cx="10972512" cy="646331"/>
          </a:xfrm>
          <a:prstGeom prst="rect">
            <a:avLst/>
          </a:prstGeom>
          <a:noFill/>
        </p:spPr>
        <p:txBody>
          <a:bodyPr wrap="square" rtlCol="0">
            <a:spAutoFit/>
          </a:bodyPr>
          <a:lstStyle/>
          <a:p>
            <a:pPr indent="333375" algn="just"/>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4</a:t>
            </a:r>
            <a:r>
              <a:rPr lang="zh-CN" altLang="zh-CN" sz="1800" kern="100" dirty="0">
                <a:effectLst/>
                <a:latin typeface="Times New Roman" panose="02020603050405020304" pitchFamily="18" charset="0"/>
                <a:ea typeface="宋体" panose="02010600030101010101" pitchFamily="2" charset="-122"/>
              </a:rPr>
              <a:t>）在</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环境变量</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窗口中，选择</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系统变量</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中“新建”按钮打开新建系统变量对话框，变量名为输入</a:t>
            </a:r>
            <a:r>
              <a:rPr lang="en-US"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Java_Home</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，变量值再将复制的路径粘贴到这里，单击“确定”按钮，如图</a:t>
            </a:r>
            <a:r>
              <a:rPr lang="en-US" altLang="zh-CN" sz="1800" kern="100" dirty="0">
                <a:effectLst/>
                <a:latin typeface="Times New Roman" panose="02020603050405020304" pitchFamily="18" charset="0"/>
                <a:ea typeface="宋体" panose="02010600030101010101" pitchFamily="2" charset="-122"/>
              </a:rPr>
              <a:t>1-11</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pic>
        <p:nvPicPr>
          <p:cNvPr id="6" name="图片 5"/>
          <p:cNvPicPr/>
          <p:nvPr/>
        </p:nvPicPr>
        <p:blipFill>
          <a:blip r:embed="rId1"/>
          <a:stretch>
            <a:fillRect/>
          </a:stretch>
        </p:blipFill>
        <p:spPr>
          <a:xfrm>
            <a:off x="3060065" y="2622551"/>
            <a:ext cx="5760720" cy="1455420"/>
          </a:xfrm>
          <a:prstGeom prst="rect">
            <a:avLst/>
          </a:prstGeom>
          <a:noFill/>
          <a:ln>
            <a:noFill/>
          </a:ln>
        </p:spPr>
      </p:pic>
      <p:sp>
        <p:nvSpPr>
          <p:cNvPr id="8" name="文本框 7"/>
          <p:cNvSpPr txBox="1"/>
          <p:nvPr/>
        </p:nvSpPr>
        <p:spPr>
          <a:xfrm>
            <a:off x="3906166" y="4855667"/>
            <a:ext cx="4068518" cy="314125"/>
          </a:xfrm>
          <a:prstGeom prst="rect">
            <a:avLst/>
          </a:prstGeom>
          <a:noFill/>
        </p:spPr>
        <p:txBody>
          <a:bodyPr wrap="square">
            <a:spAutoFit/>
          </a:bodyPr>
          <a:lstStyle/>
          <a:p>
            <a:pPr indent="266700" algn="ctr">
              <a:lnSpc>
                <a:spcPct val="150000"/>
              </a:lnSpc>
            </a:pPr>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1-11 </a:t>
            </a:r>
            <a:r>
              <a:rPr lang="zh-CN" altLang="zh-CN" sz="1100" kern="100" dirty="0">
                <a:effectLst/>
                <a:latin typeface="Times New Roman" panose="02020603050405020304" pitchFamily="18" charset="0"/>
                <a:ea typeface="宋体" panose="02010600030101010101" pitchFamily="2" charset="-122"/>
              </a:rPr>
              <a:t>新建系统变量</a:t>
            </a:r>
            <a:r>
              <a:rPr lang="en-US" altLang="zh-CN" sz="1100" kern="100" dirty="0" err="1">
                <a:effectLst/>
                <a:latin typeface="Times New Roman" panose="02020603050405020304" pitchFamily="18" charset="0"/>
                <a:ea typeface="宋体" panose="02010600030101010101" pitchFamily="2" charset="-122"/>
              </a:rPr>
              <a:t>Java_Home</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p>
        </p:txBody>
      </p:sp>
      <p:sp>
        <p:nvSpPr>
          <p:cNvPr id="10" name="文本框 9"/>
          <p:cNvSpPr txBox="1"/>
          <p:nvPr/>
        </p:nvSpPr>
        <p:spPr>
          <a:xfrm>
            <a:off x="685942" y="1219258"/>
            <a:ext cx="10972512" cy="442878"/>
          </a:xfrm>
          <a:prstGeom prst="rect">
            <a:avLst/>
          </a:prstGeom>
          <a:noFill/>
        </p:spPr>
        <p:txBody>
          <a:bodyPr wrap="square" rtlCol="0">
            <a:spAutoFit/>
          </a:bodyPr>
          <a:lstStyle/>
          <a:p>
            <a:pPr indent="266700">
              <a:lnSpc>
                <a:spcPct val="150000"/>
              </a:lnSpc>
            </a:pP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(5)</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新建完成两个系统变量后，效果如图</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1-12</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所示，选择“确定”</a:t>
            </a:r>
            <a:r>
              <a:rPr lang="en-US"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a:t>
            </a:r>
            <a:r>
              <a:rPr lang="zh-CN" altLang="zh-CN" sz="1800" dirty="0">
                <a:solidFill>
                  <a:srgbClr val="000000"/>
                </a:solidFill>
                <a:effectLst/>
                <a:latin typeface="宋体" panose="02010600030101010101" pitchFamily="2" charset="-122"/>
                <a:ea typeface="宋体" panose="02010600030101010101" pitchFamily="2" charset="-122"/>
                <a:cs typeface="宋体" panose="02010600030101010101" pitchFamily="2" charset="-122"/>
              </a:rPr>
              <a:t>“确定”按钮，保存设置。</a:t>
            </a:r>
            <a:endParaRPr lang="zh-CN" altLang="zh-CN" sz="18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9" name="图片 8"/>
          <p:cNvPicPr/>
          <p:nvPr/>
        </p:nvPicPr>
        <p:blipFill>
          <a:blip r:embed="rId1"/>
          <a:stretch>
            <a:fillRect/>
          </a:stretch>
        </p:blipFill>
        <p:spPr>
          <a:xfrm>
            <a:off x="3962456" y="1890794"/>
            <a:ext cx="3971246" cy="3522268"/>
          </a:xfrm>
          <a:prstGeom prst="rect">
            <a:avLst/>
          </a:prstGeom>
          <a:noFill/>
          <a:ln>
            <a:noFill/>
          </a:ln>
        </p:spPr>
      </p:pic>
      <p:sp>
        <p:nvSpPr>
          <p:cNvPr id="11" name="文本框 10"/>
          <p:cNvSpPr txBox="1"/>
          <p:nvPr/>
        </p:nvSpPr>
        <p:spPr>
          <a:xfrm>
            <a:off x="4572040" y="5638742"/>
            <a:ext cx="2362138" cy="314125"/>
          </a:xfrm>
          <a:prstGeom prst="rect">
            <a:avLst/>
          </a:prstGeom>
          <a:noFill/>
        </p:spPr>
        <p:txBody>
          <a:bodyPr wrap="square">
            <a:spAutoFit/>
          </a:bodyPr>
          <a:lstStyle/>
          <a:p>
            <a:pPr indent="266700" algn="ctr">
              <a:lnSpc>
                <a:spcPct val="150000"/>
              </a:lnSpc>
            </a:pPr>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1-12</a:t>
            </a:r>
            <a:r>
              <a:rPr lang="zh-CN" altLang="zh-CN" sz="1100" kern="100" dirty="0">
                <a:effectLst/>
                <a:latin typeface="Times New Roman" panose="02020603050405020304" pitchFamily="18" charset="0"/>
                <a:ea typeface="宋体" panose="02010600030101010101" pitchFamily="2" charset="-122"/>
              </a:rPr>
              <a:t>系统变量设置成功</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标题 5121"/>
          <p:cNvSpPr txBox="1">
            <a:spLocks noChangeArrowheads="1"/>
          </p:cNvSpPr>
          <p:nvPr/>
        </p:nvSpPr>
        <p:spPr bwMode="auto">
          <a:xfrm>
            <a:off x="1135380" y="1866900"/>
            <a:ext cx="10599272" cy="3124835"/>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514350" marR="0" lvl="0" indent="-514350" algn="l" defTabSz="449580" rtl="0">
              <a:lnSpc>
                <a:spcPct val="150000"/>
              </a:lnSpc>
              <a:spcBef>
                <a:spcPct val="0"/>
              </a:spcBef>
              <a:spcAft>
                <a:spcPct val="0"/>
              </a:spcAft>
              <a:buSzPct val="100000"/>
              <a:buFont typeface="Wingdings" panose="05000000000000000000" charset="0"/>
              <a:buChar char="Ø"/>
              <a:defRPr/>
            </a:pP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掌握</a:t>
            </a:r>
            <a:r>
              <a:rPr kumimoji="0" lang="en-US" altLang="zh-CN"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Java</a:t>
            </a: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的开发环境的搭建</a:t>
            </a:r>
            <a:r>
              <a:rPr kumimoji="0" lang="en-US" altLang="zh-CN"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Java</a:t>
            </a: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平台的构成数据库驱动程序的装载、建立与数据库的连接</a:t>
            </a:r>
            <a:endPar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a:p>
            <a:pPr marL="514350" marR="0" lvl="0" indent="-514350" algn="l" defTabSz="449580" rtl="0">
              <a:lnSpc>
                <a:spcPct val="150000"/>
              </a:lnSpc>
              <a:spcBef>
                <a:spcPct val="0"/>
              </a:spcBef>
              <a:spcAft>
                <a:spcPct val="0"/>
              </a:spcAft>
              <a:buSzPct val="100000"/>
              <a:buFont typeface="Wingdings" panose="05000000000000000000" charset="0"/>
              <a:buChar char="Ø"/>
              <a:defRPr/>
            </a:pP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掌握</a:t>
            </a:r>
            <a:r>
              <a:rPr kumimoji="0" lang="en-US" altLang="zh-CN"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Java</a:t>
            </a:r>
            <a:r>
              <a:rPr kumimoji="0" lang="zh-CN" altLang="en-US"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程序的两种开发方法、开发过程及各自特点</a:t>
            </a:r>
            <a:endParaRPr kumimoji="0" lang="en-US" altLang="zh-CN" sz="28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a:p>
            <a:pPr marL="514350" indent="-514350">
              <a:lnSpc>
                <a:spcPct val="150000"/>
              </a:lnSpc>
              <a:buFont typeface="Wingdings" panose="05000000000000000000" charset="0"/>
              <a:buChar char="Ø"/>
              <a:defRPr/>
            </a:pPr>
            <a:r>
              <a:rPr lang="zh-CN" altLang="en-US" kern="100" dirty="0">
                <a:effectLst/>
                <a:latin typeface="Times New Roman" panose="02020603050405020304" pitchFamily="18" charset="0"/>
                <a:ea typeface="宋体" panose="02010600030101010101" pitchFamily="2" charset="-122"/>
              </a:rPr>
              <a:t>了解</a:t>
            </a:r>
            <a:r>
              <a:rPr lang="en-US" altLang="zh-CN" kern="100" dirty="0">
                <a:effectLst/>
                <a:latin typeface="Times New Roman" panose="02020603050405020304" pitchFamily="18" charset="0"/>
                <a:ea typeface="宋体" panose="02010600030101010101" pitchFamily="2" charset="-122"/>
              </a:rPr>
              <a:t>Java</a:t>
            </a:r>
            <a:r>
              <a:rPr lang="zh-CN" altLang="en-US" kern="100" dirty="0">
                <a:effectLst/>
                <a:latin typeface="Times New Roman" panose="02020603050405020304" pitchFamily="18" charset="0"/>
                <a:ea typeface="宋体" panose="02010600030101010101" pitchFamily="2" charset="-122"/>
              </a:rPr>
              <a:t>语言的特点</a:t>
            </a:r>
            <a:endParaRPr kumimoji="0" lang="zh-CN" altLang="en-US" sz="4000"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p:txBody>
      </p:sp>
      <p:sp>
        <p:nvSpPr>
          <p:cNvPr id="4" name="标题 6145"/>
          <p:cNvSpPr txBox="1">
            <a:spLocks noChangeArrowheads="1"/>
          </p:cNvSpPr>
          <p:nvPr/>
        </p:nvSpPr>
        <p:spPr bwMode="auto">
          <a:xfrm>
            <a:off x="684848" y="1371600"/>
            <a:ext cx="10455275" cy="495300"/>
          </a:xfrm>
          <a:prstGeom prst="rect">
            <a:avLst/>
          </a:prstGeom>
          <a:noFill/>
          <a:ln>
            <a:noFill/>
          </a:ln>
        </p:spPr>
        <p:txBody>
          <a:bodyPr lIns="90000" tIns="46800" rIns="90000" bIns="46800" anchor="ctr"/>
          <a:lstStyle>
            <a:lvl1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mj-cs"/>
              </a:defRPr>
            </a:lvl1pPr>
            <a:lvl2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2pPr>
            <a:lvl3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3pPr>
            <a:lvl4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4pPr>
            <a:lvl5pPr algn="l" defTabSz="449580" rtl="0" eaLnBrk="0" fontAlgn="base" hangingPunct="0">
              <a:lnSpc>
                <a:spcPct val="92000"/>
              </a:lnSpc>
              <a:spcBef>
                <a:spcPct val="0"/>
              </a:spcBef>
              <a:spcAft>
                <a:spcPct val="0"/>
              </a:spcAft>
              <a:buClr>
                <a:srgbClr val="7889FB"/>
              </a:buClr>
              <a:buSzPct val="100000"/>
              <a:buFont typeface="Tahoma" panose="020B0604030504040204" pitchFamily="34" charset="0"/>
              <a:defRPr sz="2800" b="1">
                <a:solidFill>
                  <a:schemeClr val="tx1"/>
                </a:solidFill>
                <a:latin typeface="黑体" panose="02010609060101010101" pitchFamily="49" charset="-122"/>
                <a:ea typeface="黑体" panose="02010609060101010101" pitchFamily="49" charset="-122"/>
                <a:cs typeface="Arial" panose="020B0604020202020204" pitchFamily="34" charset="0"/>
              </a:defRPr>
            </a:lvl5pPr>
            <a:lvl6pPr marL="4572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6pPr>
            <a:lvl7pPr marL="9144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7pPr>
            <a:lvl8pPr marL="13716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8pPr>
            <a:lvl9pPr marL="1828800" algn="l" defTabSz="449580" rtl="0" eaLnBrk="1" fontAlgn="base" hangingPunct="1">
              <a:lnSpc>
                <a:spcPct val="92000"/>
              </a:lnSpc>
              <a:spcBef>
                <a:spcPct val="0"/>
              </a:spcBef>
              <a:spcAft>
                <a:spcPct val="0"/>
              </a:spcAft>
              <a:buClr>
                <a:srgbClr val="7889FB"/>
              </a:buClr>
              <a:buSzPct val="100000"/>
              <a:buFont typeface="Tahoma" panose="020B0604030504040204" pitchFamily="34" charset="0"/>
              <a:defRPr sz="2400" b="1">
                <a:solidFill>
                  <a:srgbClr val="7889FB"/>
                </a:solidFill>
                <a:latin typeface="Tahoma" panose="020B0604030504040204" pitchFamily="34" charset="0"/>
                <a:cs typeface="Arial" panose="020B0604020202020204" pitchFamily="34" charset="0"/>
              </a:defRPr>
            </a:lvl9pPr>
          </a:lstStyle>
          <a:p>
            <a:pPr marL="609600" marR="0" lvl="0" indent="-609600" algn="l"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rPr>
              <a:t>   </a:t>
            </a:r>
            <a:r>
              <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rPr>
              <a:t> 相关知识</a:t>
            </a:r>
            <a:endParaRPr kumimoji="0" lang="zh-CN" altLang="en-US" sz="2800" b="1" i="0" u="none" strike="noStrike" kern="0" cap="none" spc="0" normalizeH="0" baseline="0" noProof="0" dirty="0">
              <a:ln>
                <a:noFill/>
              </a:ln>
              <a:solidFill>
                <a:schemeClr val="tx1"/>
              </a:solidFill>
              <a:effectLst/>
              <a:uLnTx/>
              <a:uFillTx/>
              <a:latin typeface="黑体" panose="02010609060101010101" pitchFamily="49" charset="-122"/>
              <a:ea typeface="宋体" panose="02010600030101010101" pitchFamily="2" charset="-122"/>
              <a:cs typeface="+mj-cs"/>
              <a:sym typeface="Arial" panose="020B0604020202020204" pitchFamily="34" charset="0"/>
            </a:endParaRPr>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p>
        </p:txBody>
      </p:sp>
      <p:sp>
        <p:nvSpPr>
          <p:cNvPr id="10" name="文本框 9"/>
          <p:cNvSpPr txBox="1"/>
          <p:nvPr/>
        </p:nvSpPr>
        <p:spPr>
          <a:xfrm>
            <a:off x="685942" y="1219258"/>
            <a:ext cx="10972512" cy="3363741"/>
          </a:xfrm>
          <a:prstGeom prst="rect">
            <a:avLst/>
          </a:prstGeom>
          <a:noFill/>
        </p:spPr>
        <p:txBody>
          <a:bodyPr wrap="square" rtlCol="0">
            <a:spAutoFit/>
          </a:bodyPr>
          <a:lstStyle/>
          <a:p>
            <a:pPr indent="266700" algn="l">
              <a:lnSpc>
                <a:spcPct val="150000"/>
              </a:lnSpc>
            </a:pPr>
            <a:r>
              <a:rPr lang="zh-CN" altLang="zh-CN" sz="1800" kern="100" dirty="0">
                <a:solidFill>
                  <a:srgbClr val="000000"/>
                </a:solidFill>
                <a:effectLst/>
                <a:latin typeface="Times New Roman" panose="02020603050405020304" pitchFamily="18" charset="0"/>
                <a:ea typeface="宋体" panose="02010600030101010101" pitchFamily="2" charset="-122"/>
              </a:rPr>
              <a:t>注意：把</a:t>
            </a:r>
            <a:r>
              <a:rPr lang="en-US" altLang="zh-CN" sz="1800" kern="100" dirty="0">
                <a:solidFill>
                  <a:srgbClr val="000000"/>
                </a:solidFill>
                <a:effectLst/>
                <a:latin typeface="Times New Roman" panose="02020603050405020304" pitchFamily="18" charset="0"/>
                <a:ea typeface="宋体" panose="02010600030101010101" pitchFamily="2" charset="-122"/>
              </a:rPr>
              <a:t>JDK</a:t>
            </a:r>
            <a:r>
              <a:rPr lang="zh-CN" altLang="zh-CN" sz="1800" kern="100" dirty="0">
                <a:solidFill>
                  <a:srgbClr val="000000"/>
                </a:solidFill>
                <a:effectLst/>
                <a:latin typeface="Times New Roman" panose="02020603050405020304" pitchFamily="18" charset="0"/>
                <a:ea typeface="宋体" panose="02010600030101010101" pitchFamily="2" charset="-122"/>
              </a:rPr>
              <a:t>安装路径中</a:t>
            </a:r>
            <a:r>
              <a:rPr lang="en-US" altLang="zh-CN" sz="1800" kern="100" dirty="0">
                <a:solidFill>
                  <a:srgbClr val="000000"/>
                </a:solidFill>
                <a:effectLst/>
                <a:latin typeface="Times New Roman" panose="02020603050405020304" pitchFamily="18" charset="0"/>
                <a:ea typeface="宋体" panose="02010600030101010101" pitchFamily="2" charset="-122"/>
              </a:rPr>
              <a:t>bin</a:t>
            </a:r>
            <a:r>
              <a:rPr lang="zh-CN" altLang="zh-CN" sz="1800" kern="100" dirty="0">
                <a:solidFill>
                  <a:srgbClr val="000000"/>
                </a:solidFill>
                <a:effectLst/>
                <a:latin typeface="Times New Roman" panose="02020603050405020304" pitchFamily="18" charset="0"/>
                <a:ea typeface="宋体" panose="02010600030101010101" pitchFamily="2" charset="-122"/>
              </a:rPr>
              <a:t>目录的绝对路径，添加到变量的值中，并使用半角的分号和已有的路径进行分隔。本机</a:t>
            </a:r>
            <a:r>
              <a:rPr lang="en-US" altLang="zh-CN" sz="1800" kern="100" dirty="0">
                <a:solidFill>
                  <a:srgbClr val="000000"/>
                </a:solidFill>
                <a:effectLst/>
                <a:latin typeface="Times New Roman" panose="02020603050405020304" pitchFamily="18" charset="0"/>
                <a:ea typeface="宋体" panose="02010600030101010101" pitchFamily="2" charset="-122"/>
              </a:rPr>
              <a:t>JDK</a:t>
            </a:r>
            <a:r>
              <a:rPr lang="zh-CN" altLang="zh-CN" sz="1800" kern="100" dirty="0">
                <a:solidFill>
                  <a:srgbClr val="000000"/>
                </a:solidFill>
                <a:effectLst/>
                <a:latin typeface="Times New Roman" panose="02020603050405020304" pitchFamily="18" charset="0"/>
                <a:ea typeface="宋体" panose="02010600030101010101" pitchFamily="2" charset="-122"/>
              </a:rPr>
              <a:t>的安装路径下的</a:t>
            </a:r>
            <a:r>
              <a:rPr lang="en-US" altLang="zh-CN" sz="1800" kern="100" dirty="0">
                <a:solidFill>
                  <a:srgbClr val="000000"/>
                </a:solidFill>
                <a:effectLst/>
                <a:latin typeface="Times New Roman" panose="02020603050405020304" pitchFamily="18" charset="0"/>
                <a:ea typeface="宋体" panose="02010600030101010101" pitchFamily="2" charset="-122"/>
              </a:rPr>
              <a:t>bin</a:t>
            </a:r>
            <a:r>
              <a:rPr lang="zh-CN" altLang="zh-CN" sz="1800" kern="100" dirty="0">
                <a:solidFill>
                  <a:srgbClr val="000000"/>
                </a:solidFill>
                <a:effectLst/>
                <a:latin typeface="Times New Roman" panose="02020603050405020304" pitchFamily="18" charset="0"/>
                <a:ea typeface="宋体" panose="02010600030101010101" pitchFamily="2" charset="-122"/>
              </a:rPr>
              <a:t>路径</a:t>
            </a:r>
            <a:r>
              <a:rPr lang="en-US" altLang="zh-CN" sz="1800" kern="100" dirty="0">
                <a:effectLst/>
                <a:latin typeface="宋体" panose="02010600030101010101" pitchFamily="2" charset="-122"/>
                <a:ea typeface="宋体" panose="02010600030101010101" pitchFamily="2" charset="-122"/>
              </a:rPr>
              <a:t>D:\Program Files\Java\jdk-14.0.1\bin</a:t>
            </a:r>
            <a:r>
              <a:rPr lang="zh-CN" altLang="zh-CN" sz="1800" kern="100" dirty="0">
                <a:solidFill>
                  <a:srgbClr val="000000"/>
                </a:solidFill>
                <a:effectLst/>
                <a:latin typeface="Times New Roman" panose="02020603050405020304" pitchFamily="18" charset="0"/>
                <a:ea typeface="宋体" panose="02010600030101010101" pitchFamily="2" charset="-122"/>
              </a:rPr>
              <a:t>，则把该路径添加到变量值中，以上路径在不同的计算机中根据安装位置可能不同。</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en-US" altLang="zh-CN" sz="1800" kern="100" dirty="0">
                <a:effectLst/>
                <a:latin typeface="宋体" panose="02010600030101010101" pitchFamily="2" charset="-122"/>
                <a:ea typeface="宋体" panose="02010600030101010101" pitchFamily="2" charset="-122"/>
              </a:rPr>
              <a:t>2.3.4</a:t>
            </a:r>
            <a:r>
              <a:rPr lang="zh-CN" altLang="zh-CN" sz="1800" kern="100" dirty="0">
                <a:effectLst/>
                <a:latin typeface="Times New Roman" panose="02020603050405020304" pitchFamily="18" charset="0"/>
                <a:ea typeface="宋体" panose="02010600030101010101" pitchFamily="2" charset="-122"/>
              </a:rPr>
              <a:t>测试</a:t>
            </a:r>
            <a:endParaRPr lang="zh-CN" altLang="zh-CN" sz="1800" kern="100" dirty="0">
              <a:effectLst/>
              <a:latin typeface="Times New Roman" panose="02020603050405020304" pitchFamily="18" charset="0"/>
              <a:ea typeface="宋体" panose="02010600030101010101" pitchFamily="2" charset="-122"/>
            </a:endParaRPr>
          </a:p>
          <a:p>
            <a:pPr marL="227965" algn="l">
              <a:lnSpc>
                <a:spcPct val="150000"/>
              </a:lnSpc>
            </a:pPr>
            <a:r>
              <a:rPr lang="zh-CN" altLang="zh-CN" sz="1800" kern="100" dirty="0">
                <a:solidFill>
                  <a:srgbClr val="000000"/>
                </a:solidFill>
                <a:effectLst/>
                <a:latin typeface="Times New Roman" panose="02020603050405020304" pitchFamily="18" charset="0"/>
                <a:ea typeface="宋体" panose="02010600030101010101" pitchFamily="2" charset="-122"/>
              </a:rPr>
              <a:t>配置完成以后，可以使用如下格式来测试配置是否成功：</a:t>
            </a:r>
            <a:br>
              <a:rPr lang="en-US" altLang="zh-CN" sz="1800" kern="100" dirty="0">
                <a:solidFill>
                  <a:srgbClr val="000000"/>
                </a:solidFill>
                <a:effectLst/>
                <a:latin typeface="Times New Roman" panose="02020603050405020304" pitchFamily="18" charset="0"/>
                <a:ea typeface="宋体" panose="02010600030101010101" pitchFamily="2" charset="-122"/>
              </a:rPr>
            </a:br>
            <a:r>
              <a:rPr lang="zh-CN" altLang="zh-CN" sz="1800" kern="100" dirty="0">
                <a:solidFill>
                  <a:srgbClr val="000000"/>
                </a:solidFill>
                <a:effectLst/>
                <a:latin typeface="Times New Roman" panose="02020603050405020304" pitchFamily="18" charset="0"/>
                <a:ea typeface="宋体" panose="02010600030101010101" pitchFamily="2" charset="-122"/>
              </a:rPr>
              <a:t>①</a:t>
            </a:r>
            <a:r>
              <a:rPr lang="en-US" altLang="zh-CN" sz="1800" kern="100" dirty="0">
                <a:solidFill>
                  <a:srgbClr val="000000"/>
                </a:solidFill>
                <a:effectLst/>
                <a:latin typeface="宋体" panose="02010600030101010101" pitchFamily="2" charset="-122"/>
                <a:ea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rPr>
              <a:t>打开</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开始</a:t>
            </a:r>
            <a:r>
              <a:rPr lang="en-US" altLang="zh-CN" sz="1800" kern="100" dirty="0">
                <a:solidFill>
                  <a:srgbClr val="000000"/>
                </a:solidFill>
                <a:effectLst/>
                <a:latin typeface="Times New Roman" panose="02020603050405020304" pitchFamily="18" charset="0"/>
                <a:ea typeface="宋体" panose="02010600030101010101" pitchFamily="2" charset="-122"/>
              </a:rPr>
              <a:t>”&gt;“</a:t>
            </a:r>
            <a:r>
              <a:rPr lang="zh-CN" altLang="zh-CN" sz="1800" kern="100" dirty="0">
                <a:solidFill>
                  <a:srgbClr val="000000"/>
                </a:solidFill>
                <a:effectLst/>
                <a:latin typeface="Times New Roman" panose="02020603050405020304" pitchFamily="18" charset="0"/>
                <a:ea typeface="宋体" panose="02010600030101010101" pitchFamily="2" charset="-122"/>
              </a:rPr>
              <a:t>程序</a:t>
            </a:r>
            <a:r>
              <a:rPr lang="en-US" altLang="zh-CN" sz="1800" kern="100" dirty="0">
                <a:solidFill>
                  <a:srgbClr val="000000"/>
                </a:solidFill>
                <a:effectLst/>
                <a:latin typeface="Times New Roman" panose="02020603050405020304" pitchFamily="18" charset="0"/>
                <a:ea typeface="宋体" panose="02010600030101010101" pitchFamily="2" charset="-122"/>
              </a:rPr>
              <a:t>”&gt;“</a:t>
            </a:r>
            <a:r>
              <a:rPr lang="zh-CN" altLang="zh-CN" sz="1800" kern="100" dirty="0">
                <a:solidFill>
                  <a:srgbClr val="000000"/>
                </a:solidFill>
                <a:effectLst/>
                <a:latin typeface="Times New Roman" panose="02020603050405020304" pitchFamily="18" charset="0"/>
                <a:ea typeface="宋体" panose="02010600030101010101" pitchFamily="2" charset="-122"/>
              </a:rPr>
              <a:t>附件</a:t>
            </a:r>
            <a:r>
              <a:rPr lang="en-US" altLang="zh-CN" sz="1800" kern="100" dirty="0">
                <a:solidFill>
                  <a:srgbClr val="000000"/>
                </a:solidFill>
                <a:effectLst/>
                <a:latin typeface="Times New Roman" panose="02020603050405020304" pitchFamily="18" charset="0"/>
                <a:ea typeface="宋体" panose="02010600030101010101" pitchFamily="2" charset="-122"/>
              </a:rPr>
              <a:t>”&gt;“</a:t>
            </a:r>
            <a:r>
              <a:rPr lang="zh-CN" altLang="zh-CN" sz="1800" kern="100" dirty="0">
                <a:solidFill>
                  <a:srgbClr val="000000"/>
                </a:solidFill>
                <a:effectLst/>
                <a:latin typeface="Times New Roman" panose="02020603050405020304" pitchFamily="18" charset="0"/>
                <a:ea typeface="宋体" panose="02010600030101010101" pitchFamily="2" charset="-122"/>
              </a:rPr>
              <a:t>命令提示符</a:t>
            </a:r>
            <a:r>
              <a:rPr lang="en-US" altLang="zh-CN" sz="1800" kern="100" dirty="0">
                <a:solidFill>
                  <a:srgbClr val="000000"/>
                </a:solidFill>
                <a:effectLst/>
                <a:latin typeface="Times New Roman" panose="02020603050405020304" pitchFamily="18" charset="0"/>
                <a:ea typeface="宋体" panose="02010600030101010101" pitchFamily="2" charset="-122"/>
              </a:rPr>
              <a:t>”</a:t>
            </a:r>
            <a:br>
              <a:rPr lang="en-US" altLang="zh-CN" sz="1800" kern="100" dirty="0">
                <a:solidFill>
                  <a:srgbClr val="000000"/>
                </a:solidFill>
                <a:effectLst/>
                <a:latin typeface="Times New Roman" panose="02020603050405020304" pitchFamily="18" charset="0"/>
                <a:ea typeface="宋体" panose="02010600030101010101" pitchFamily="2" charset="-122"/>
              </a:rPr>
            </a:br>
            <a:r>
              <a:rPr lang="zh-CN" altLang="zh-CN" sz="1800" kern="100" dirty="0">
                <a:solidFill>
                  <a:srgbClr val="000000"/>
                </a:solidFill>
                <a:effectLst/>
                <a:latin typeface="Times New Roman" panose="02020603050405020304" pitchFamily="18" charset="0"/>
                <a:ea typeface="宋体" panose="02010600030101010101" pitchFamily="2" charset="-122"/>
              </a:rPr>
              <a:t>②</a:t>
            </a:r>
            <a:r>
              <a:rPr lang="en-US" altLang="zh-CN" sz="1800" kern="100" dirty="0">
                <a:solidFill>
                  <a:srgbClr val="000000"/>
                </a:solidFill>
                <a:effectLst/>
                <a:latin typeface="宋体" panose="02010600030101010101" pitchFamily="2" charset="-122"/>
                <a:ea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rPr>
              <a:t>在</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命令提示符</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窗口中，输入</a:t>
            </a:r>
            <a:r>
              <a:rPr lang="en-US" altLang="zh-CN" sz="1800" kern="100" dirty="0" err="1">
                <a:solidFill>
                  <a:srgbClr val="000000"/>
                </a:solidFill>
                <a:effectLst/>
                <a:latin typeface="Times New Roman" panose="02020603050405020304" pitchFamily="18" charset="0"/>
                <a:ea typeface="宋体" panose="02010600030101010101" pitchFamily="2" charset="-122"/>
              </a:rPr>
              <a:t>javac</a:t>
            </a:r>
            <a:r>
              <a:rPr lang="zh-CN" altLang="zh-CN" sz="1800" kern="100" dirty="0">
                <a:solidFill>
                  <a:srgbClr val="000000"/>
                </a:solidFill>
                <a:effectLst/>
                <a:latin typeface="Times New Roman" panose="02020603050405020304" pitchFamily="18" charset="0"/>
                <a:ea typeface="宋体" panose="02010600030101010101" pitchFamily="2" charset="-122"/>
              </a:rPr>
              <a:t>，按回车执行。如果输出的内容是使用说明，则说明配置成功。如图</a:t>
            </a:r>
            <a:r>
              <a:rPr lang="en-US" altLang="zh-CN" sz="1800" kern="100" dirty="0">
                <a:solidFill>
                  <a:srgbClr val="000000"/>
                </a:solidFill>
                <a:effectLst/>
                <a:latin typeface="Times New Roman" panose="02020603050405020304" pitchFamily="18" charset="0"/>
                <a:ea typeface="宋体" panose="02010600030101010101" pitchFamily="2" charset="-122"/>
              </a:rPr>
              <a:t>1-13</a:t>
            </a:r>
            <a:r>
              <a:rPr lang="zh-CN" altLang="zh-CN" sz="1800" kern="100" dirty="0">
                <a:solidFill>
                  <a:srgbClr val="000000"/>
                </a:solidFill>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p>
        </p:txBody>
      </p:sp>
      <p:pic>
        <p:nvPicPr>
          <p:cNvPr id="4" name="图片 3"/>
          <p:cNvPicPr/>
          <p:nvPr/>
        </p:nvPicPr>
        <p:blipFill>
          <a:blip r:embed="rId1"/>
          <a:stretch>
            <a:fillRect/>
          </a:stretch>
        </p:blipFill>
        <p:spPr>
          <a:xfrm>
            <a:off x="3061652" y="990600"/>
            <a:ext cx="5757545" cy="3969385"/>
          </a:xfrm>
          <a:prstGeom prst="rect">
            <a:avLst/>
          </a:prstGeom>
          <a:noFill/>
          <a:ln>
            <a:noFill/>
          </a:ln>
        </p:spPr>
      </p:pic>
      <p:sp>
        <p:nvSpPr>
          <p:cNvPr id="6" name="文本框 5"/>
          <p:cNvSpPr txBox="1"/>
          <p:nvPr/>
        </p:nvSpPr>
        <p:spPr>
          <a:xfrm>
            <a:off x="3962456" y="5181554"/>
            <a:ext cx="2593992" cy="314125"/>
          </a:xfrm>
          <a:prstGeom prst="rect">
            <a:avLst/>
          </a:prstGeom>
          <a:noFill/>
        </p:spPr>
        <p:txBody>
          <a:bodyPr wrap="square">
            <a:spAutoFit/>
          </a:bodyPr>
          <a:lstStyle/>
          <a:p>
            <a:pPr indent="266700" algn="ctr">
              <a:lnSpc>
                <a:spcPct val="150000"/>
              </a:lnSpc>
            </a:pPr>
            <a:r>
              <a:rPr lang="zh-CN" altLang="zh-CN" sz="1100" kern="100" dirty="0">
                <a:solidFill>
                  <a:srgbClr val="000000"/>
                </a:solidFill>
                <a:effectLst/>
                <a:latin typeface="Times New Roman" panose="02020603050405020304" pitchFamily="18" charset="0"/>
                <a:ea typeface="宋体" panose="02010600030101010101" pitchFamily="2" charset="-122"/>
              </a:rPr>
              <a:t>图</a:t>
            </a:r>
            <a:r>
              <a:rPr lang="en-US" altLang="zh-CN" sz="1100" kern="100" dirty="0">
                <a:solidFill>
                  <a:srgbClr val="000000"/>
                </a:solidFill>
                <a:effectLst/>
                <a:latin typeface="Times New Roman" panose="02020603050405020304" pitchFamily="18" charset="0"/>
                <a:ea typeface="宋体" panose="02010600030101010101" pitchFamily="2" charset="-122"/>
              </a:rPr>
              <a:t>1-13 </a:t>
            </a:r>
            <a:r>
              <a:rPr lang="zh-CN" altLang="zh-CN" sz="1100" kern="100" dirty="0">
                <a:solidFill>
                  <a:srgbClr val="000000"/>
                </a:solidFill>
                <a:effectLst/>
                <a:latin typeface="Times New Roman" panose="02020603050405020304" pitchFamily="18" charset="0"/>
                <a:ea typeface="宋体" panose="02010600030101010101" pitchFamily="2" charset="-122"/>
              </a:rPr>
              <a:t>测试配置是否成功</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标题 6"/>
          <p:cNvSpPr>
            <a:spLocks noGrp="1"/>
          </p:cNvSpPr>
          <p:nvPr>
            <p:ph type="title"/>
          </p:nvPr>
        </p:nvSpPr>
        <p:spPr/>
        <p:txBody>
          <a:bodyPr/>
          <a:lstStyle/>
          <a:p>
            <a:r>
              <a:rPr lang="en-US" altLang="zh-CN" dirty="0">
                <a:sym typeface="Arial" panose="020B0604020202020204" pitchFamily="34" charset="0"/>
              </a:rPr>
              <a:t>2.3 JDK</a:t>
            </a:r>
            <a:r>
              <a:rPr lang="zh-CN" altLang="en-US" dirty="0">
                <a:sym typeface="Arial" panose="020B0604020202020204" pitchFamily="34" charset="0"/>
              </a:rPr>
              <a:t>的配置</a:t>
            </a:r>
            <a:endParaRPr lang="zh-CN" altLang="en-US" dirty="0"/>
          </a:p>
        </p:txBody>
      </p:sp>
      <p:pic>
        <p:nvPicPr>
          <p:cNvPr id="4" name="图片 3"/>
          <p:cNvPicPr/>
          <p:nvPr/>
        </p:nvPicPr>
        <p:blipFill>
          <a:blip r:embed="rId1"/>
          <a:stretch>
            <a:fillRect/>
          </a:stretch>
        </p:blipFill>
        <p:spPr>
          <a:xfrm>
            <a:off x="609744" y="1101384"/>
            <a:ext cx="5757545" cy="3969385"/>
          </a:xfrm>
          <a:prstGeom prst="rect">
            <a:avLst/>
          </a:prstGeom>
          <a:noFill/>
          <a:ln>
            <a:noFill/>
          </a:ln>
        </p:spPr>
      </p:pic>
      <p:sp>
        <p:nvSpPr>
          <p:cNvPr id="6" name="文本框 5"/>
          <p:cNvSpPr txBox="1"/>
          <p:nvPr/>
        </p:nvSpPr>
        <p:spPr>
          <a:xfrm>
            <a:off x="1524120" y="5181553"/>
            <a:ext cx="2593992" cy="314125"/>
          </a:xfrm>
          <a:prstGeom prst="rect">
            <a:avLst/>
          </a:prstGeom>
          <a:noFill/>
        </p:spPr>
        <p:txBody>
          <a:bodyPr wrap="square">
            <a:spAutoFit/>
          </a:bodyPr>
          <a:lstStyle/>
          <a:p>
            <a:pPr indent="266700" algn="ctr">
              <a:lnSpc>
                <a:spcPct val="150000"/>
              </a:lnSpc>
            </a:pPr>
            <a:r>
              <a:rPr lang="zh-CN" altLang="zh-CN" sz="1100" kern="100" dirty="0">
                <a:solidFill>
                  <a:srgbClr val="000000"/>
                </a:solidFill>
                <a:effectLst/>
                <a:latin typeface="Times New Roman" panose="02020603050405020304" pitchFamily="18" charset="0"/>
                <a:ea typeface="宋体" panose="02010600030101010101" pitchFamily="2" charset="-122"/>
              </a:rPr>
              <a:t>图</a:t>
            </a:r>
            <a:r>
              <a:rPr lang="en-US" altLang="zh-CN" sz="1100" kern="100" dirty="0">
                <a:solidFill>
                  <a:srgbClr val="000000"/>
                </a:solidFill>
                <a:effectLst/>
                <a:latin typeface="Times New Roman" panose="02020603050405020304" pitchFamily="18" charset="0"/>
                <a:ea typeface="宋体" panose="02010600030101010101" pitchFamily="2" charset="-122"/>
              </a:rPr>
              <a:t>1-13 </a:t>
            </a:r>
            <a:r>
              <a:rPr lang="zh-CN" altLang="zh-CN" sz="1100" kern="100" dirty="0">
                <a:solidFill>
                  <a:srgbClr val="000000"/>
                </a:solidFill>
                <a:effectLst/>
                <a:latin typeface="Times New Roman" panose="02020603050405020304" pitchFamily="18" charset="0"/>
                <a:ea typeface="宋体" panose="02010600030101010101" pitchFamily="2" charset="-122"/>
              </a:rPr>
              <a:t>测试配置是否成功</a:t>
            </a:r>
            <a:endParaRPr lang="zh-CN" altLang="zh-CN" sz="1100" kern="100" dirty="0">
              <a:effectLst/>
              <a:latin typeface="Times New Roman" panose="02020603050405020304" pitchFamily="18" charset="0"/>
              <a:ea typeface="宋体" panose="02010600030101010101" pitchFamily="2" charset="-122"/>
            </a:endParaRPr>
          </a:p>
        </p:txBody>
      </p:sp>
      <p:sp>
        <p:nvSpPr>
          <p:cNvPr id="2" name="文本框 1"/>
          <p:cNvSpPr txBox="1"/>
          <p:nvPr/>
        </p:nvSpPr>
        <p:spPr>
          <a:xfrm>
            <a:off x="7010376" y="1143060"/>
            <a:ext cx="5014111" cy="3363741"/>
          </a:xfrm>
          <a:prstGeom prst="rect">
            <a:avLst/>
          </a:prstGeom>
          <a:noFill/>
        </p:spPr>
        <p:txBody>
          <a:bodyPr wrap="square" rtlCol="0">
            <a:spAutoFit/>
          </a:bodyPr>
          <a:lstStyle/>
          <a:p>
            <a:pPr indent="266700" algn="l">
              <a:lnSpc>
                <a:spcPct val="150000"/>
              </a:lnSpc>
            </a:pPr>
            <a:r>
              <a:rPr lang="zh-CN" altLang="zh-CN" sz="1800" kern="100" dirty="0">
                <a:solidFill>
                  <a:srgbClr val="000000"/>
                </a:solidFill>
                <a:effectLst/>
                <a:latin typeface="Times New Roman" panose="02020603050405020304" pitchFamily="18" charset="0"/>
                <a:ea typeface="宋体" panose="02010600030101010101" pitchFamily="2" charset="-122"/>
              </a:rPr>
              <a:t>如果输出的内容是</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err="1">
                <a:solidFill>
                  <a:srgbClr val="000000"/>
                </a:solidFill>
                <a:effectLst/>
                <a:latin typeface="Times New Roman" panose="02020603050405020304" pitchFamily="18" charset="0"/>
                <a:ea typeface="宋体" panose="02010600030101010101" pitchFamily="2" charset="-122"/>
              </a:rPr>
              <a:t>javac</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不是内部或外部命令，也不是可执行的程序或批处理文件。</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，则说明配置错误，需要重新进行配置。</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100" dirty="0">
                <a:solidFill>
                  <a:srgbClr val="000000"/>
                </a:solidFill>
                <a:effectLst/>
                <a:latin typeface="Times New Roman" panose="02020603050405020304" pitchFamily="18" charset="0"/>
                <a:ea typeface="宋体" panose="02010600030101010101" pitchFamily="2" charset="-122"/>
              </a:rPr>
              <a:t>常见的配置错误为：</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1</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JDK</a:t>
            </a:r>
            <a:r>
              <a:rPr lang="zh-CN" altLang="zh-CN" sz="1800" kern="100" dirty="0">
                <a:solidFill>
                  <a:srgbClr val="000000"/>
                </a:solidFill>
                <a:effectLst/>
                <a:latin typeface="Times New Roman" panose="02020603050405020304" pitchFamily="18" charset="0"/>
                <a:ea typeface="宋体" panose="02010600030101010101" pitchFamily="2" charset="-122"/>
              </a:rPr>
              <a:t>的安装和配置路径错误，路径应该类似</a:t>
            </a:r>
            <a:r>
              <a:rPr lang="en-US" altLang="zh-CN" sz="1800" kern="100" dirty="0">
                <a:effectLst/>
                <a:latin typeface="宋体" panose="02010600030101010101" pitchFamily="2" charset="-122"/>
                <a:ea typeface="宋体" panose="02010600030101010101" pitchFamily="2" charset="-122"/>
              </a:rPr>
              <a:t>D:\Program Files\Java\jdk-14.0.1\bin</a:t>
            </a:r>
            <a:r>
              <a:rPr lang="zh-CN"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l">
              <a:lnSpc>
                <a:spcPct val="150000"/>
              </a:lnSpc>
            </a:pP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2</a:t>
            </a:r>
            <a:r>
              <a:rPr lang="zh-CN" altLang="zh-CN" sz="1800" kern="100" dirty="0">
                <a:solidFill>
                  <a:srgbClr val="000000"/>
                </a:solidFill>
                <a:effectLst/>
                <a:latin typeface="Times New Roman" panose="02020603050405020304" pitchFamily="18" charset="0"/>
                <a:ea typeface="宋体" panose="02010600030101010101" pitchFamily="2" charset="-122"/>
              </a:rPr>
              <a:t>）分隔的分号错误，例如错误的打成冒号或使用全角的分号。</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2.4 </a:t>
            </a:r>
            <a:r>
              <a:rPr lang="zh-CN" altLang="en-US" dirty="0">
                <a:sym typeface="Arial" panose="020B0604020202020204" pitchFamily="34" charset="0"/>
              </a:rPr>
              <a:t>集成开发环境</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1620" algn="just">
              <a:lnSpc>
                <a:spcPct val="150000"/>
              </a:lnSpc>
            </a:pPr>
            <a:r>
              <a:rPr lang="en-US" altLang="zh-CN" sz="1800" kern="100">
                <a:solidFill>
                  <a:srgbClr val="333333"/>
                </a:solidFill>
                <a:effectLst/>
                <a:latin typeface="Georgia" panose="02040502050405020303" pitchFamily="18" charset="0"/>
                <a:ea typeface="宋体" panose="02010600030101010101" pitchFamily="2" charset="-122"/>
              </a:rPr>
              <a:t>Java</a:t>
            </a:r>
            <a:r>
              <a:rPr lang="zh-CN" altLang="zh-CN" sz="1800" kern="100">
                <a:solidFill>
                  <a:srgbClr val="333333"/>
                </a:solidFill>
                <a:effectLst/>
                <a:latin typeface="Georgia" panose="02040502050405020303" pitchFamily="18" charset="0"/>
                <a:ea typeface="宋体" panose="02010600030101010101" pitchFamily="2" charset="-122"/>
              </a:rPr>
              <a:t>源代码本质上其实就是普通的文本文件，所以理论上来说任何可以编辑文本文件的编辑器都可以作为我们的</a:t>
            </a:r>
            <a:r>
              <a:rPr lang="en-US" altLang="zh-CN" sz="1800" kern="100">
                <a:solidFill>
                  <a:srgbClr val="333333"/>
                </a:solidFill>
                <a:effectLst/>
                <a:latin typeface="Georgia" panose="02040502050405020303" pitchFamily="18" charset="0"/>
                <a:ea typeface="宋体" panose="02010600030101010101" pitchFamily="2" charset="-122"/>
              </a:rPr>
              <a:t>java</a:t>
            </a:r>
            <a:r>
              <a:rPr lang="zh-CN" altLang="zh-CN" sz="1800" kern="100">
                <a:solidFill>
                  <a:srgbClr val="333333"/>
                </a:solidFill>
                <a:effectLst/>
                <a:latin typeface="Georgia" panose="02040502050405020303" pitchFamily="18" charset="0"/>
                <a:ea typeface="宋体" panose="02010600030101010101" pitchFamily="2" charset="-122"/>
              </a:rPr>
              <a:t>代码编辑工具。比如：</a:t>
            </a:r>
            <a:r>
              <a:rPr lang="en-US" altLang="zh-CN" sz="1800" kern="100">
                <a:solidFill>
                  <a:srgbClr val="333333"/>
                </a:solidFill>
                <a:effectLst/>
                <a:latin typeface="Georgia" panose="02040502050405020303" pitchFamily="18" charset="0"/>
                <a:ea typeface="宋体" panose="02010600030101010101" pitchFamily="2" charset="-122"/>
              </a:rPr>
              <a:t>Windows</a:t>
            </a:r>
            <a:r>
              <a:rPr lang="zh-CN" altLang="zh-CN" sz="1800" kern="100">
                <a:solidFill>
                  <a:srgbClr val="333333"/>
                </a:solidFill>
                <a:effectLst/>
                <a:latin typeface="Georgia" panose="02040502050405020303" pitchFamily="18" charset="0"/>
                <a:ea typeface="宋体" panose="02010600030101010101" pitchFamily="2" charset="-122"/>
              </a:rPr>
              <a:t>记事本、写字板、</a:t>
            </a:r>
            <a:r>
              <a:rPr lang="en-US" altLang="zh-CN" sz="1800" kern="100">
                <a:solidFill>
                  <a:srgbClr val="333333"/>
                </a:solidFill>
                <a:effectLst/>
                <a:latin typeface="Georgia" panose="02040502050405020303" pitchFamily="18" charset="0"/>
                <a:ea typeface="宋体" panose="02010600030101010101" pitchFamily="2" charset="-122"/>
              </a:rPr>
              <a:t>word</a:t>
            </a:r>
            <a:r>
              <a:rPr lang="zh-CN" altLang="zh-CN" sz="1800" kern="100">
                <a:solidFill>
                  <a:srgbClr val="333333"/>
                </a:solidFill>
                <a:effectLst/>
                <a:latin typeface="Georgia" panose="02040502050405020303" pitchFamily="18" charset="0"/>
                <a:ea typeface="宋体" panose="02010600030101010101" pitchFamily="2" charset="-122"/>
              </a:rPr>
              <a:t>等。但是这些简单工具没有语法的高亮提示、自动完成等功能，这些功能的缺失会大大降低代码的编写效率。所以学习开发时一般我们不会选用这些简单文本编辑工具。我们一般会选用一些功能比较强大的类似记事本的工具，比如：</a:t>
            </a:r>
            <a:r>
              <a:rPr lang="en-US" altLang="zh-CN" sz="1800" kern="100">
                <a:solidFill>
                  <a:srgbClr val="333333"/>
                </a:solidFill>
                <a:effectLst/>
                <a:latin typeface="Georgia" panose="02040502050405020303" pitchFamily="18" charset="0"/>
                <a:ea typeface="宋体" panose="02010600030101010101" pitchFamily="2" charset="-122"/>
              </a:rPr>
              <a:t> Notepad++</a:t>
            </a:r>
            <a:r>
              <a:rPr lang="zh-CN" altLang="zh-CN" sz="1800" kern="100">
                <a:solidFill>
                  <a:srgbClr val="333333"/>
                </a:solidFill>
                <a:effectLst/>
                <a:latin typeface="Georgia" panose="02040502050405020303" pitchFamily="18" charset="0"/>
                <a:ea typeface="宋体" panose="02010600030101010101" pitchFamily="2" charset="-122"/>
              </a:rPr>
              <a:t>、</a:t>
            </a:r>
            <a:r>
              <a:rPr lang="en-US" altLang="zh-CN" sz="1800" kern="100">
                <a:solidFill>
                  <a:srgbClr val="333333"/>
                </a:solidFill>
                <a:effectLst/>
                <a:latin typeface="Georgia" panose="02040502050405020303" pitchFamily="18" charset="0"/>
                <a:ea typeface="宋体" panose="02010600030101010101" pitchFamily="2" charset="-122"/>
              </a:rPr>
              <a:t>Sublime Text</a:t>
            </a:r>
            <a:r>
              <a:rPr lang="zh-CN" altLang="zh-CN" sz="1800" kern="100">
                <a:solidFill>
                  <a:srgbClr val="333333"/>
                </a:solidFill>
                <a:effectLst/>
                <a:latin typeface="Georgia" panose="02040502050405020303" pitchFamily="18" charset="0"/>
                <a:ea typeface="宋体" panose="02010600030101010101" pitchFamily="2" charset="-122"/>
              </a:rPr>
              <a:t>、</a:t>
            </a:r>
            <a:r>
              <a:rPr lang="en-US" altLang="zh-CN" sz="1800" kern="100">
                <a:solidFill>
                  <a:srgbClr val="333333"/>
                </a:solidFill>
                <a:effectLst/>
                <a:latin typeface="Georgia" panose="02040502050405020303" pitchFamily="18" charset="0"/>
                <a:ea typeface="宋体" panose="02010600030101010101" pitchFamily="2" charset="-122"/>
              </a:rPr>
              <a:t>editplus</a:t>
            </a:r>
            <a:r>
              <a:rPr lang="zh-CN" altLang="zh-CN" sz="1800" kern="100">
                <a:solidFill>
                  <a:srgbClr val="333333"/>
                </a:solidFill>
                <a:effectLst/>
                <a:latin typeface="Georgia" panose="02040502050405020303" pitchFamily="18" charset="0"/>
                <a:ea typeface="宋体" panose="02010600030101010101" pitchFamily="2" charset="-122"/>
              </a:rPr>
              <a:t>、</a:t>
            </a:r>
            <a:r>
              <a:rPr lang="en-US" altLang="zh-CN" sz="1800" kern="100">
                <a:solidFill>
                  <a:srgbClr val="333333"/>
                </a:solidFill>
                <a:effectLst/>
                <a:latin typeface="Georgia" panose="02040502050405020303" pitchFamily="18" charset="0"/>
                <a:ea typeface="宋体" panose="02010600030101010101" pitchFamily="2" charset="-122"/>
              </a:rPr>
              <a:t>ultraedit</a:t>
            </a:r>
            <a:r>
              <a:rPr lang="zh-CN" altLang="zh-CN" sz="1800" kern="100">
                <a:solidFill>
                  <a:srgbClr val="333333"/>
                </a:solidFill>
                <a:effectLst/>
                <a:latin typeface="Georgia" panose="02040502050405020303" pitchFamily="18" charset="0"/>
                <a:ea typeface="宋体" panose="02010600030101010101" pitchFamily="2" charset="-122"/>
              </a:rPr>
              <a:t>、</a:t>
            </a:r>
            <a:r>
              <a:rPr lang="en-US" altLang="zh-CN" sz="1800" kern="100">
                <a:solidFill>
                  <a:srgbClr val="333333"/>
                </a:solidFill>
                <a:effectLst/>
                <a:latin typeface="Georgia" panose="02040502050405020303" pitchFamily="18" charset="0"/>
                <a:ea typeface="宋体" panose="02010600030101010101" pitchFamily="2" charset="-122"/>
              </a:rPr>
              <a:t>vim</a:t>
            </a:r>
            <a:r>
              <a:rPr lang="zh-CN" altLang="zh-CN" sz="1800" kern="100">
                <a:solidFill>
                  <a:srgbClr val="333333"/>
                </a:solidFill>
                <a:effectLst/>
                <a:latin typeface="Georgia" panose="02040502050405020303" pitchFamily="18" charset="0"/>
                <a:ea typeface="宋体" panose="02010600030101010101" pitchFamily="2" charset="-122"/>
              </a:rPr>
              <a:t>等。</a:t>
            </a:r>
            <a:endParaRPr lang="zh-CN" altLang="zh-CN" sz="1800" kern="100">
              <a:effectLst/>
              <a:latin typeface="Times New Roman" panose="02020603050405020304" pitchFamily="18" charset="0"/>
              <a:ea typeface="宋体" panose="02010600030101010101" pitchFamily="2" charset="-122"/>
            </a:endParaRPr>
          </a:p>
          <a:p>
            <a:pPr indent="261620" algn="just">
              <a:lnSpc>
                <a:spcPct val="150000"/>
              </a:lnSpc>
            </a:pPr>
            <a:r>
              <a:rPr lang="zh-CN" altLang="zh-CN" sz="1800" kern="100">
                <a:solidFill>
                  <a:srgbClr val="333333"/>
                </a:solidFill>
                <a:effectLst/>
                <a:latin typeface="Helvetica Neue"/>
                <a:ea typeface="宋体" panose="02010600030101010101" pitchFamily="2" charset="-122"/>
              </a:rPr>
              <a:t>初学</a:t>
            </a:r>
            <a:r>
              <a:rPr lang="en-US" altLang="zh-CN" sz="1800" kern="100">
                <a:solidFill>
                  <a:srgbClr val="333333"/>
                </a:solidFill>
                <a:effectLst/>
                <a:latin typeface="Georgia" panose="02040502050405020303" pitchFamily="18" charset="0"/>
                <a:ea typeface="宋体" panose="02010600030101010101" pitchFamily="2" charset="-122"/>
              </a:rPr>
              <a:t>Java</a:t>
            </a:r>
            <a:r>
              <a:rPr lang="zh-CN" altLang="zh-CN" sz="1800" kern="100">
                <a:solidFill>
                  <a:srgbClr val="333333"/>
                </a:solidFill>
                <a:effectLst/>
                <a:latin typeface="Georgia" panose="02040502050405020303" pitchFamily="18" charset="0"/>
                <a:ea typeface="宋体" panose="02010600030101010101" pitchFamily="2" charset="-122"/>
              </a:rPr>
              <a:t>为了能更好的掌握</a:t>
            </a:r>
            <a:r>
              <a:rPr lang="en-US" altLang="zh-CN" sz="1800" kern="100">
                <a:solidFill>
                  <a:srgbClr val="333333"/>
                </a:solidFill>
                <a:effectLst/>
                <a:latin typeface="Georgia" panose="02040502050405020303" pitchFamily="18" charset="0"/>
                <a:ea typeface="宋体" panose="02010600030101010101" pitchFamily="2" charset="-122"/>
              </a:rPr>
              <a:t>Java</a:t>
            </a:r>
            <a:r>
              <a:rPr lang="zh-CN" altLang="zh-CN" sz="1800" kern="100">
                <a:solidFill>
                  <a:srgbClr val="333333"/>
                </a:solidFill>
                <a:effectLst/>
                <a:latin typeface="Georgia" panose="02040502050405020303" pitchFamily="18" charset="0"/>
                <a:ea typeface="宋体" panose="02010600030101010101" pitchFamily="2" charset="-122"/>
              </a:rPr>
              <a:t>代码的编写，我们一般会选用一款高级记事本作为开发工具，</a:t>
            </a:r>
            <a:r>
              <a:rPr lang="zh-CN" altLang="zh-CN" sz="1800" kern="100">
                <a:solidFill>
                  <a:srgbClr val="333333"/>
                </a:solidFill>
                <a:effectLst/>
                <a:latin typeface="Times New Roman" panose="02020603050405020304" pitchFamily="18" charset="0"/>
                <a:ea typeface="Georgia" panose="02040502050405020303" pitchFamily="18" charset="0"/>
              </a:rPr>
              <a:t> </a:t>
            </a:r>
            <a:r>
              <a:rPr lang="zh-CN" altLang="zh-CN" sz="1800" kern="100">
                <a:solidFill>
                  <a:srgbClr val="333333"/>
                </a:solidFill>
                <a:effectLst/>
                <a:latin typeface="Georgia" panose="02040502050405020303" pitchFamily="18" charset="0"/>
                <a:ea typeface="宋体" panose="02010600030101010101" pitchFamily="2" charset="-122"/>
              </a:rPr>
              <a:t>而实际项目开发时，更多的还是选用集成</a:t>
            </a:r>
            <a:r>
              <a:rPr lang="en-US" altLang="zh-CN" sz="1800" kern="100">
                <a:solidFill>
                  <a:srgbClr val="333333"/>
                </a:solidFill>
                <a:effectLst/>
                <a:latin typeface="Georgia" panose="02040502050405020303" pitchFamily="18" charset="0"/>
                <a:ea typeface="宋体" panose="02010600030101010101" pitchFamily="2" charset="-122"/>
              </a:rPr>
              <a:t>IDE</a:t>
            </a:r>
            <a:r>
              <a:rPr lang="zh-CN" altLang="zh-CN" sz="1800" kern="100">
                <a:solidFill>
                  <a:srgbClr val="333333"/>
                </a:solidFill>
                <a:effectLst/>
                <a:latin typeface="Georgia" panose="02040502050405020303" pitchFamily="18" charset="0"/>
                <a:ea typeface="宋体" panose="02010600030101010101" pitchFamily="2" charset="-122"/>
              </a:rPr>
              <a:t>做为开发工具，比如当下最流行的两款工具：</a:t>
            </a:r>
            <a:r>
              <a:rPr lang="en-US" altLang="zh-CN" sz="1800" kern="100">
                <a:solidFill>
                  <a:srgbClr val="333333"/>
                </a:solidFill>
                <a:effectLst/>
                <a:latin typeface="Georgia" panose="02040502050405020303" pitchFamily="18" charset="0"/>
                <a:ea typeface="宋体" panose="02010600030101010101" pitchFamily="2" charset="-122"/>
              </a:rPr>
              <a:t>Eclipse</a:t>
            </a:r>
            <a:r>
              <a:rPr lang="zh-CN" altLang="zh-CN" sz="1800" kern="100">
                <a:solidFill>
                  <a:srgbClr val="333333"/>
                </a:solidFill>
                <a:effectLst/>
                <a:latin typeface="Georgia" panose="02040502050405020303" pitchFamily="18" charset="0"/>
                <a:ea typeface="宋体" panose="02010600030101010101" pitchFamily="2" charset="-122"/>
              </a:rPr>
              <a:t>、</a:t>
            </a:r>
            <a:r>
              <a:rPr lang="en-US" altLang="zh-CN" sz="1800" kern="100">
                <a:solidFill>
                  <a:srgbClr val="333333"/>
                </a:solidFill>
                <a:effectLst/>
                <a:latin typeface="Georgia" panose="02040502050405020303" pitchFamily="18" charset="0"/>
                <a:ea typeface="宋体" panose="02010600030101010101" pitchFamily="2" charset="-122"/>
              </a:rPr>
              <a:t>IDEA</a:t>
            </a:r>
            <a:r>
              <a:rPr lang="zh-CN" altLang="zh-CN" sz="1800" kern="100">
                <a:solidFill>
                  <a:srgbClr val="333333"/>
                </a:solidFill>
                <a:effectLst/>
                <a:latin typeface="Georgia" panose="02040502050405020303" pitchFamily="18" charset="0"/>
                <a:ea typeface="宋体" panose="02010600030101010101" pitchFamily="2" charset="-122"/>
              </a:rPr>
              <a:t>，所谓集成</a:t>
            </a:r>
            <a:r>
              <a:rPr lang="en-US" altLang="zh-CN" sz="1800" kern="100">
                <a:solidFill>
                  <a:srgbClr val="333333"/>
                </a:solidFill>
                <a:effectLst/>
                <a:latin typeface="Georgia" panose="02040502050405020303" pitchFamily="18" charset="0"/>
                <a:ea typeface="宋体" panose="02010600030101010101" pitchFamily="2" charset="-122"/>
              </a:rPr>
              <a:t>IDE</a:t>
            </a:r>
            <a:r>
              <a:rPr lang="zh-CN" altLang="zh-CN" sz="1800" kern="100">
                <a:solidFill>
                  <a:srgbClr val="333333"/>
                </a:solidFill>
                <a:effectLst/>
                <a:latin typeface="Georgia" panose="02040502050405020303" pitchFamily="18" charset="0"/>
                <a:ea typeface="宋体" panose="02010600030101010101" pitchFamily="2" charset="-122"/>
              </a:rPr>
              <a:t>就是把代码的编写、调试、编译、执行都集成到一个工具中了，不用单独在为每个环节使用工具。下面我们就以</a:t>
            </a:r>
            <a:r>
              <a:rPr lang="en-US" altLang="zh-CN" sz="1800" kern="100">
                <a:solidFill>
                  <a:srgbClr val="333333"/>
                </a:solidFill>
                <a:effectLst/>
                <a:latin typeface="Georgia" panose="02040502050405020303" pitchFamily="18" charset="0"/>
                <a:ea typeface="宋体" panose="02010600030101010101" pitchFamily="2" charset="-122"/>
              </a:rPr>
              <a:t>Eclipse</a:t>
            </a:r>
            <a:r>
              <a:rPr lang="zh-CN" altLang="zh-CN" sz="1800" kern="100">
                <a:solidFill>
                  <a:srgbClr val="333333"/>
                </a:solidFill>
                <a:effectLst/>
                <a:latin typeface="Georgia" panose="02040502050405020303" pitchFamily="18" charset="0"/>
                <a:ea typeface="宋体" panose="02010600030101010101" pitchFamily="2" charset="-122"/>
              </a:rPr>
              <a:t>为例，做一下简单介绍。</a:t>
            </a:r>
            <a:endParaRPr lang="zh-CN" altLang="zh-CN" sz="1800" kern="10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2.4 </a:t>
            </a:r>
            <a:r>
              <a:rPr lang="zh-CN" altLang="en-US" dirty="0">
                <a:sym typeface="Arial" panose="020B0604020202020204" pitchFamily="34" charset="0"/>
              </a:rPr>
              <a:t>集成开发环境</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1620" algn="just">
              <a:lnSpc>
                <a:spcPct val="150000"/>
              </a:lnSpc>
            </a:pP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是著名的跨平台的自由</a:t>
            </a:r>
            <a:r>
              <a:rPr lang="en-US" altLang="zh-CN" sz="1800" u="none" strike="noStrike" kern="100" dirty="0">
                <a:solidFill>
                  <a:srgbClr val="333333"/>
                </a:solidFill>
                <a:effectLst/>
                <a:latin typeface="宋体" panose="02010600030101010101" pitchFamily="2" charset="-122"/>
                <a:ea typeface="宋体" panose="02010600030101010101" pitchFamily="2" charset="-122"/>
                <a:hlinkClick r:id="rId1"/>
              </a:rPr>
              <a:t>集成开发环境</a:t>
            </a:r>
            <a:r>
              <a:rPr lang="zh-CN" altLang="zh-CN"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IDE</a:t>
            </a:r>
            <a:r>
              <a:rPr lang="zh-CN" altLang="zh-CN" sz="1800" kern="100" dirty="0">
                <a:solidFill>
                  <a:srgbClr val="333333"/>
                </a:solidFill>
                <a:effectLst/>
                <a:latin typeface="Georgia" panose="02040502050405020303" pitchFamily="18" charset="0"/>
                <a:ea typeface="宋体" panose="02010600030101010101" pitchFamily="2" charset="-122"/>
              </a:rPr>
              <a:t>）。最初主要用来</a:t>
            </a:r>
            <a:r>
              <a:rPr lang="en-US" altLang="zh-CN" sz="1800" u="none" strike="noStrike" kern="100" dirty="0">
                <a:solidFill>
                  <a:srgbClr val="333333"/>
                </a:solidFill>
                <a:effectLst/>
                <a:latin typeface="Georgia" panose="02040502050405020303" pitchFamily="18" charset="0"/>
                <a:ea typeface="宋体" panose="02010600030101010101" pitchFamily="2" charset="-122"/>
                <a:hlinkClick r:id="rId2"/>
              </a:rPr>
              <a:t>Java</a:t>
            </a:r>
            <a:r>
              <a:rPr lang="en-US" altLang="zh-CN" sz="1800" u="none" strike="noStrike" kern="100" dirty="0">
                <a:solidFill>
                  <a:srgbClr val="333333"/>
                </a:solidFill>
                <a:effectLst/>
                <a:latin typeface="宋体" panose="02010600030101010101" pitchFamily="2" charset="-122"/>
                <a:ea typeface="宋体" panose="02010600030101010101" pitchFamily="2" charset="-122"/>
                <a:hlinkClick r:id="rId2"/>
              </a:rPr>
              <a:t>语言</a:t>
            </a:r>
            <a:r>
              <a:rPr lang="zh-CN" altLang="zh-CN" sz="1800" kern="100" dirty="0">
                <a:solidFill>
                  <a:srgbClr val="333333"/>
                </a:solidFill>
                <a:effectLst/>
                <a:latin typeface="Georgia" panose="02040502050405020303" pitchFamily="18" charset="0"/>
                <a:ea typeface="宋体" panose="02010600030101010101" pitchFamily="2" charset="-122"/>
              </a:rPr>
              <a:t>开发，通过安装不同的插件</a:t>
            </a: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可以支持不同的计算机语言，比如</a:t>
            </a:r>
            <a:r>
              <a:rPr lang="en-US" altLang="zh-CN" sz="1800" kern="100" dirty="0">
                <a:solidFill>
                  <a:srgbClr val="333333"/>
                </a:solidFill>
                <a:effectLst/>
                <a:latin typeface="Georgia" panose="02040502050405020303" pitchFamily="18" charset="0"/>
                <a:ea typeface="宋体" panose="02010600030101010101" pitchFamily="2" charset="-122"/>
              </a:rPr>
              <a:t>C++</a:t>
            </a:r>
            <a:r>
              <a:rPr lang="zh-CN" altLang="zh-CN" sz="1800" kern="100" dirty="0">
                <a:solidFill>
                  <a:srgbClr val="333333"/>
                </a:solidFill>
                <a:effectLst/>
                <a:latin typeface="Georgia" panose="02040502050405020303" pitchFamily="18" charset="0"/>
                <a:ea typeface="宋体" panose="02010600030101010101" pitchFamily="2" charset="-122"/>
              </a:rPr>
              <a:t>和</a:t>
            </a:r>
            <a:r>
              <a:rPr lang="en-US" altLang="zh-CN" sz="1800" kern="100" dirty="0">
                <a:solidFill>
                  <a:srgbClr val="333333"/>
                </a:solidFill>
                <a:effectLst/>
                <a:latin typeface="Georgia" panose="02040502050405020303" pitchFamily="18" charset="0"/>
                <a:ea typeface="宋体" panose="02010600030101010101" pitchFamily="2" charset="-122"/>
              </a:rPr>
              <a:t>Python</a:t>
            </a:r>
            <a:r>
              <a:rPr lang="zh-CN" altLang="zh-CN" sz="1800" kern="100" dirty="0">
                <a:solidFill>
                  <a:srgbClr val="333333"/>
                </a:solidFill>
                <a:effectLst/>
                <a:latin typeface="Georgia" panose="02040502050405020303" pitchFamily="18" charset="0"/>
                <a:ea typeface="宋体" panose="02010600030101010101" pitchFamily="2" charset="-122"/>
              </a:rPr>
              <a:t>等开发工具。</a:t>
            </a: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的本身只是一个框架平台，但是众多插件的支持使得</a:t>
            </a: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拥有其他功能相对固定的</a:t>
            </a:r>
            <a:r>
              <a:rPr lang="en-US" altLang="zh-CN" sz="1800" kern="100" dirty="0">
                <a:solidFill>
                  <a:srgbClr val="333333"/>
                </a:solidFill>
                <a:effectLst/>
                <a:latin typeface="Georgia" panose="02040502050405020303" pitchFamily="18" charset="0"/>
                <a:ea typeface="宋体" panose="02010600030101010101" pitchFamily="2" charset="-122"/>
              </a:rPr>
              <a:t>IDE</a:t>
            </a:r>
            <a:r>
              <a:rPr lang="zh-CN" altLang="zh-CN" sz="1800" kern="100" dirty="0">
                <a:solidFill>
                  <a:srgbClr val="333333"/>
                </a:solidFill>
                <a:effectLst/>
                <a:latin typeface="Georgia" panose="02040502050405020303" pitchFamily="18" charset="0"/>
                <a:ea typeface="宋体" panose="02010600030101010101" pitchFamily="2" charset="-122"/>
              </a:rPr>
              <a:t>软件很难具有的灵活性。许多软件开发商以</a:t>
            </a: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为框架开发自己的</a:t>
            </a:r>
            <a:r>
              <a:rPr lang="en-US" altLang="zh-CN" sz="1800" kern="100" dirty="0">
                <a:solidFill>
                  <a:srgbClr val="333333"/>
                </a:solidFill>
                <a:effectLst/>
                <a:latin typeface="Georgia" panose="02040502050405020303" pitchFamily="18" charset="0"/>
                <a:ea typeface="宋体" panose="02010600030101010101" pitchFamily="2" charset="-122"/>
              </a:rPr>
              <a:t>IDE</a:t>
            </a:r>
            <a:r>
              <a:rPr lang="zh-CN" altLang="zh-CN"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Eclipse </a:t>
            </a:r>
            <a:r>
              <a:rPr lang="zh-CN" altLang="zh-CN" sz="1800" kern="100" dirty="0">
                <a:solidFill>
                  <a:srgbClr val="333333"/>
                </a:solidFill>
                <a:effectLst/>
                <a:latin typeface="Georgia" panose="02040502050405020303" pitchFamily="18" charset="0"/>
                <a:ea typeface="宋体" panose="02010600030101010101" pitchFamily="2" charset="-122"/>
              </a:rPr>
              <a:t>附带了一个标准的插件集，包括</a:t>
            </a:r>
            <a:r>
              <a:rPr lang="en-US" altLang="zh-CN" sz="1800" kern="100" dirty="0">
                <a:solidFill>
                  <a:srgbClr val="333333"/>
                </a:solidFill>
                <a:effectLst/>
                <a:latin typeface="Georgia" panose="02040502050405020303" pitchFamily="18" charset="0"/>
                <a:ea typeface="宋体" panose="02010600030101010101" pitchFamily="2" charset="-122"/>
              </a:rPr>
              <a:t>Java</a:t>
            </a:r>
            <a:r>
              <a:rPr lang="en-US" altLang="zh-CN" sz="1800" u="none" strike="noStrike" kern="100" dirty="0">
                <a:solidFill>
                  <a:srgbClr val="333333"/>
                </a:solidFill>
                <a:effectLst/>
                <a:latin typeface="宋体" panose="02010600030101010101" pitchFamily="2" charset="-122"/>
                <a:ea typeface="宋体" panose="02010600030101010101" pitchFamily="2" charset="-122"/>
                <a:hlinkClick r:id="rId3"/>
              </a:rPr>
              <a:t>开发工具</a:t>
            </a:r>
            <a:r>
              <a:rPr lang="en-US" altLang="zh-CN" sz="1800" u="none" strike="noStrike" kern="100" dirty="0">
                <a:solidFill>
                  <a:srgbClr val="333333"/>
                </a:solidFill>
                <a:effectLst/>
                <a:latin typeface="Georgia" panose="02040502050405020303" pitchFamily="18" charset="0"/>
                <a:ea typeface="宋体" panose="02010600030101010101" pitchFamily="2" charset="-122"/>
                <a:hlinkClick r:id="rId4"/>
              </a:rPr>
              <a:t>JDK</a:t>
            </a:r>
            <a:r>
              <a:rPr lang="zh-CN" altLang="zh-CN"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Java Development Kit</a:t>
            </a:r>
            <a:r>
              <a:rPr lang="zh-CN" altLang="zh-CN" sz="1800" kern="100" dirty="0">
                <a:solidFill>
                  <a:srgbClr val="333333"/>
                </a:solidFill>
                <a:effectLst/>
                <a:latin typeface="Georgia" panose="02040502050405020303" pitchFamily="18" charset="0"/>
                <a:ea typeface="宋体" panose="02010600030101010101" pitchFamily="2" charset="-122"/>
              </a:rPr>
              <a:t>）。本教材使用</a:t>
            </a: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作为开发演示环境，原因在于：完全免费使用；所有功能完全满足</a:t>
            </a:r>
            <a:r>
              <a:rPr lang="en-US" altLang="zh-CN" sz="1800" kern="100" dirty="0">
                <a:solidFill>
                  <a:srgbClr val="333333"/>
                </a:solidFill>
                <a:effectLst/>
                <a:latin typeface="Georgia" panose="02040502050405020303" pitchFamily="18" charset="0"/>
                <a:ea typeface="宋体" panose="02010600030101010101" pitchFamily="2" charset="-122"/>
              </a:rPr>
              <a:t>Java</a:t>
            </a:r>
            <a:r>
              <a:rPr lang="zh-CN" altLang="zh-CN" sz="1800" kern="100" dirty="0">
                <a:solidFill>
                  <a:srgbClr val="333333"/>
                </a:solidFill>
                <a:effectLst/>
                <a:latin typeface="Georgia" panose="02040502050405020303" pitchFamily="18" charset="0"/>
                <a:ea typeface="宋体" panose="02010600030101010101" pitchFamily="2" charset="-122"/>
              </a:rPr>
              <a:t>开发需求。</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2.4.1  </a:t>
            </a:r>
            <a:r>
              <a:rPr lang="zh-CN" altLang="en-US" dirty="0">
                <a:sym typeface="Arial" panose="020B0604020202020204" pitchFamily="34" charset="0"/>
              </a:rPr>
              <a:t>下载安装</a:t>
            </a:r>
            <a:r>
              <a:rPr lang="en-US" altLang="zh-CN" dirty="0">
                <a:sym typeface="Arial" panose="020B0604020202020204" pitchFamily="34" charset="0"/>
              </a:rPr>
              <a:t>Eclipse</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1620" algn="just">
              <a:lnSpc>
                <a:spcPct val="150000"/>
              </a:lnSpc>
            </a:pP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Eclipse</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的发行版提供了预打包的开发环境，包括</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Java</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JavaEE</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C++</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PHP</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Rust</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等，下载的官网地址：</a:t>
            </a:r>
            <a:r>
              <a:rPr lang="en-US" altLang="zh-CN" sz="1800" u="none" strike="noStrike" kern="100">
                <a:solidFill>
                  <a:srgbClr val="333333"/>
                </a:solidFill>
                <a:effectLst/>
                <a:latin typeface="Times New Roman" panose="02020603050405020304" pitchFamily="18" charset="0"/>
                <a:ea typeface="宋体" panose="02010600030101010101" pitchFamily="2" charset="-122"/>
                <a:cs typeface="Times New Roman" panose="02020603050405020304" pitchFamily="18" charset="0"/>
                <a:hlinkClick r:id="rId1"/>
              </a:rPr>
              <a:t>https://www.eclipse.org/downloads/packages/</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，我们需要下载的版本是</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Eclipse IDE for Java Developers</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，根据操作系统是</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Windows</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Mac</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还是</a:t>
            </a:r>
            <a:r>
              <a:rPr lang="en-US"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Linux</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，从右边选择对应的链接下载。该软件为绿色</a:t>
            </a:r>
            <a:r>
              <a:rPr lang="zh-CN" altLang="en-US" kern="100">
                <a:solidFill>
                  <a:srgbClr val="333333"/>
                </a:solidFill>
                <a:latin typeface="Georgia" panose="02040502050405020303" pitchFamily="18" charset="0"/>
                <a:cs typeface="Times New Roman" panose="02020603050405020304" pitchFamily="18" charset="0"/>
              </a:rPr>
              <a:t>免</a:t>
            </a:r>
            <a:r>
              <a:rPr lang="zh-CN" altLang="zh-CN" sz="1800" kern="10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安装软件，解压缩后就可以直接运行。</a:t>
            </a: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descr="图 Eclipse下载界面"/>
          <p:cNvPicPr/>
          <p:nvPr/>
        </p:nvPicPr>
        <p:blipFill>
          <a:blip r:embed="rId2"/>
          <a:stretch>
            <a:fillRect/>
          </a:stretch>
        </p:blipFill>
        <p:spPr>
          <a:xfrm>
            <a:off x="1066932" y="2819416"/>
            <a:ext cx="4476700" cy="3296829"/>
          </a:xfrm>
          <a:prstGeom prst="rect">
            <a:avLst/>
          </a:prstGeom>
          <a:noFill/>
          <a:ln>
            <a:noFill/>
          </a:ln>
        </p:spPr>
      </p:pic>
      <p:sp>
        <p:nvSpPr>
          <p:cNvPr id="2" name="文本框 1"/>
          <p:cNvSpPr txBox="1"/>
          <p:nvPr/>
        </p:nvSpPr>
        <p:spPr>
          <a:xfrm>
            <a:off x="1752714" y="6116245"/>
            <a:ext cx="1904950" cy="314125"/>
          </a:xfrm>
          <a:prstGeom prst="rect">
            <a:avLst/>
          </a:prstGeom>
          <a:noFill/>
        </p:spPr>
        <p:txBody>
          <a:bodyPr wrap="square" rtlCol="0">
            <a:spAutoFit/>
          </a:bodyPr>
          <a:lstStyle/>
          <a:p>
            <a:pPr indent="261620" algn="ctr">
              <a:lnSpc>
                <a:spcPct val="150000"/>
              </a:lnSpc>
            </a:pPr>
            <a:r>
              <a:rPr lang="zh-CN" altLang="zh-CN"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1-14 Eclipse</a:t>
            </a:r>
            <a:r>
              <a:rPr lang="zh-CN" altLang="zh-CN" sz="1100" kern="100" dirty="0">
                <a:effectLst/>
                <a:latin typeface="Times New Roman" panose="02020603050405020304" pitchFamily="18" charset="0"/>
                <a:ea typeface="宋体" panose="02010600030101010101" pitchFamily="2" charset="-122"/>
              </a:rPr>
              <a:t>下载界面</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2.4.2  </a:t>
            </a:r>
            <a:r>
              <a:rPr lang="zh-CN" altLang="en-US" dirty="0">
                <a:sym typeface="Arial" panose="020B0604020202020204" pitchFamily="34" charset="0"/>
              </a:rPr>
              <a:t>设置</a:t>
            </a:r>
            <a:r>
              <a:rPr lang="en-US" altLang="zh-CN" dirty="0">
                <a:sym typeface="Arial" panose="020B0604020202020204" pitchFamily="34" charset="0"/>
              </a:rPr>
              <a:t>Eclipse</a:t>
            </a:r>
            <a:endParaRPr lang="zh-CN" altLang="en-US" dirty="0">
              <a:sym typeface="Arial" panose="020B0604020202020204" pitchFamily="34" charset="0"/>
            </a:endParaRPr>
          </a:p>
        </p:txBody>
      </p:sp>
      <p:sp>
        <p:nvSpPr>
          <p:cNvPr id="8" name="内容占位符 57386"/>
          <p:cNvSpPr txBox="1"/>
          <p:nvPr/>
        </p:nvSpPr>
        <p:spPr>
          <a:xfrm>
            <a:off x="746776" y="1151913"/>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1620" algn="just">
              <a:lnSpc>
                <a:spcPct val="150000"/>
              </a:lnSpc>
            </a:pPr>
            <a:r>
              <a:rPr lang="zh-CN" altLang="zh-CN" sz="1800" kern="100">
                <a:solidFill>
                  <a:srgbClr val="333333"/>
                </a:solidFill>
                <a:effectLst/>
                <a:latin typeface="Georgia" panose="02040502050405020303" pitchFamily="18" charset="0"/>
                <a:ea typeface="宋体" panose="02010600030101010101" pitchFamily="2" charset="-122"/>
              </a:rPr>
              <a:t>我们启动</a:t>
            </a:r>
            <a:r>
              <a:rPr lang="en-US" altLang="zh-CN" sz="1800" kern="100">
                <a:solidFill>
                  <a:srgbClr val="333333"/>
                </a:solidFill>
                <a:effectLst/>
                <a:latin typeface="Georgia" panose="02040502050405020303" pitchFamily="18" charset="0"/>
                <a:ea typeface="宋体" panose="02010600030101010101" pitchFamily="2" charset="-122"/>
              </a:rPr>
              <a:t>Eclipse</a:t>
            </a:r>
            <a:r>
              <a:rPr lang="zh-CN" altLang="zh-CN" sz="1800" kern="100">
                <a:solidFill>
                  <a:srgbClr val="333333"/>
                </a:solidFill>
                <a:effectLst/>
                <a:latin typeface="Georgia" panose="02040502050405020303" pitchFamily="18" charset="0"/>
                <a:ea typeface="宋体" panose="02010600030101010101" pitchFamily="2" charset="-122"/>
              </a:rPr>
              <a:t>，对</a:t>
            </a:r>
            <a:r>
              <a:rPr lang="en-US" altLang="zh-CN" sz="1800" kern="100">
                <a:solidFill>
                  <a:srgbClr val="333333"/>
                </a:solidFill>
                <a:effectLst/>
                <a:latin typeface="Georgia" panose="02040502050405020303" pitchFamily="18" charset="0"/>
                <a:ea typeface="宋体" panose="02010600030101010101" pitchFamily="2" charset="-122"/>
              </a:rPr>
              <a:t>IDE</a:t>
            </a:r>
            <a:r>
              <a:rPr lang="zh-CN" altLang="zh-CN" sz="1800" kern="100">
                <a:solidFill>
                  <a:srgbClr val="333333"/>
                </a:solidFill>
                <a:effectLst/>
                <a:latin typeface="Georgia" panose="02040502050405020303" pitchFamily="18" charset="0"/>
                <a:ea typeface="宋体" panose="02010600030101010101" pitchFamily="2" charset="-122"/>
              </a:rPr>
              <a:t>环境做一个基本设置：选择菜单</a:t>
            </a:r>
            <a:r>
              <a:rPr lang="en-US" altLang="zh-CN" sz="1800" kern="100">
                <a:solidFill>
                  <a:srgbClr val="333333"/>
                </a:solidFill>
                <a:effectLst/>
                <a:latin typeface="Georgia" panose="02040502050405020303" pitchFamily="18" charset="0"/>
                <a:ea typeface="宋体" panose="02010600030101010101" pitchFamily="2" charset="-122"/>
              </a:rPr>
              <a:t>“Eclipse/Window”-“Preferences”</a:t>
            </a:r>
            <a:r>
              <a:rPr lang="zh-CN" altLang="zh-CN" sz="1800" kern="100">
                <a:solidFill>
                  <a:srgbClr val="333333"/>
                </a:solidFill>
                <a:effectLst/>
                <a:latin typeface="Georgia" panose="02040502050405020303" pitchFamily="18" charset="0"/>
                <a:ea typeface="宋体" panose="02010600030101010101" pitchFamily="2" charset="-122"/>
              </a:rPr>
              <a:t>，打开配置对话框：</a:t>
            </a:r>
            <a:endParaRPr lang="zh-CN" altLang="zh-CN" sz="1800" kern="100" dirty="0">
              <a:effectLst/>
              <a:latin typeface="Times New Roman" panose="02020603050405020304" pitchFamily="18" charset="0"/>
              <a:ea typeface="宋体" panose="02010600030101010101" pitchFamily="2" charset="-122"/>
            </a:endParaRPr>
          </a:p>
        </p:txBody>
      </p:sp>
      <p:sp>
        <p:nvSpPr>
          <p:cNvPr id="2" name="文本框 1"/>
          <p:cNvSpPr txBox="1"/>
          <p:nvPr/>
        </p:nvSpPr>
        <p:spPr>
          <a:xfrm>
            <a:off x="1219328" y="5549206"/>
            <a:ext cx="2057346" cy="314125"/>
          </a:xfrm>
          <a:prstGeom prst="rect">
            <a:avLst/>
          </a:prstGeom>
          <a:noFill/>
        </p:spPr>
        <p:txBody>
          <a:bodyPr wrap="square" rtlCol="0">
            <a:spAutoFit/>
          </a:bodyPr>
          <a:lstStyle/>
          <a:p>
            <a:pPr indent="261620" algn="ctr">
              <a:lnSpc>
                <a:spcPct val="150000"/>
              </a:lnSpc>
            </a:pPr>
            <a:r>
              <a:rPr lang="zh-CN" altLang="en-US"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1-15 Eclipse</a:t>
            </a:r>
            <a:r>
              <a:rPr lang="zh-CN" altLang="en-US" sz="1100" kern="100" dirty="0">
                <a:effectLst/>
                <a:latin typeface="Times New Roman" panose="02020603050405020304" pitchFamily="18" charset="0"/>
                <a:ea typeface="宋体" panose="02010600030101010101" pitchFamily="2" charset="-122"/>
              </a:rPr>
              <a:t>配置对话框</a:t>
            </a:r>
            <a:endParaRPr lang="zh-CN" altLang="zh-CN" sz="1100" kern="100" dirty="0">
              <a:effectLst/>
              <a:latin typeface="Times New Roman" panose="02020603050405020304" pitchFamily="18" charset="0"/>
              <a:ea typeface="宋体" panose="02010600030101010101" pitchFamily="2" charset="-122"/>
            </a:endParaRPr>
          </a:p>
        </p:txBody>
      </p:sp>
      <p:pic>
        <p:nvPicPr>
          <p:cNvPr id="6" name="图片 5" descr="eclipse-pref"/>
          <p:cNvPicPr/>
          <p:nvPr/>
        </p:nvPicPr>
        <p:blipFill>
          <a:blip r:embed="rId1"/>
          <a:stretch>
            <a:fillRect/>
          </a:stretch>
        </p:blipFill>
        <p:spPr>
          <a:xfrm>
            <a:off x="746776" y="2394526"/>
            <a:ext cx="3906520" cy="3077210"/>
          </a:xfrm>
          <a:prstGeom prst="rect">
            <a:avLst/>
          </a:prstGeom>
          <a:noFill/>
          <a:ln>
            <a:noFill/>
          </a:ln>
        </p:spPr>
      </p:pic>
      <p:sp>
        <p:nvSpPr>
          <p:cNvPr id="3" name="文本框 2"/>
          <p:cNvSpPr txBox="1"/>
          <p:nvPr/>
        </p:nvSpPr>
        <p:spPr>
          <a:xfrm>
            <a:off x="5029228" y="1752644"/>
            <a:ext cx="6781622" cy="1719253"/>
          </a:xfrm>
          <a:prstGeom prst="rect">
            <a:avLst/>
          </a:prstGeom>
          <a:noFill/>
        </p:spPr>
        <p:txBody>
          <a:bodyPr wrap="square" rtlCol="0">
            <a:spAutoFit/>
          </a:bodyPr>
          <a:lstStyle/>
          <a:p>
            <a:pPr indent="261620" algn="just">
              <a:lnSpc>
                <a:spcPct val="150000"/>
              </a:lnSpc>
            </a:pPr>
            <a:r>
              <a:rPr lang="zh-CN" altLang="zh-CN" sz="1200" kern="100" dirty="0">
                <a:solidFill>
                  <a:srgbClr val="333333"/>
                </a:solidFill>
                <a:effectLst/>
                <a:latin typeface="Georgia" panose="02040502050405020303" pitchFamily="18" charset="0"/>
                <a:ea typeface="宋体" panose="02010600030101010101" pitchFamily="2" charset="-122"/>
              </a:rPr>
              <a:t>我们需要调整以下设置项：</a:t>
            </a:r>
            <a:endParaRPr lang="zh-CN" altLang="zh-CN" sz="1200" kern="100" dirty="0">
              <a:effectLst/>
              <a:latin typeface="Times New Roman" panose="02020603050405020304" pitchFamily="18" charset="0"/>
              <a:ea typeface="宋体" panose="02010600030101010101" pitchFamily="2" charset="-122"/>
            </a:endParaRPr>
          </a:p>
          <a:p>
            <a:pPr indent="261620" algn="just">
              <a:lnSpc>
                <a:spcPct val="150000"/>
              </a:lnSpc>
            </a:pPr>
            <a:r>
              <a:rPr lang="zh-CN" altLang="zh-CN" sz="1200" kern="100" dirty="0">
                <a:solidFill>
                  <a:srgbClr val="333333"/>
                </a:solidFill>
                <a:effectLst/>
                <a:latin typeface="Georgia" panose="02040502050405020303" pitchFamily="18" charset="0"/>
                <a:ea typeface="宋体" panose="02010600030101010101" pitchFamily="2" charset="-122"/>
              </a:rPr>
              <a:t>（</a:t>
            </a:r>
            <a:r>
              <a:rPr lang="en-US" altLang="zh-CN" sz="1200" kern="100" dirty="0">
                <a:solidFill>
                  <a:srgbClr val="333333"/>
                </a:solidFill>
                <a:effectLst/>
                <a:latin typeface="Georgia" panose="02040502050405020303" pitchFamily="18" charset="0"/>
                <a:ea typeface="宋体" panose="02010600030101010101" pitchFamily="2" charset="-122"/>
              </a:rPr>
              <a:t>1</a:t>
            </a:r>
            <a:r>
              <a:rPr lang="zh-CN" altLang="zh-CN" sz="1200" kern="100" dirty="0">
                <a:solidFill>
                  <a:srgbClr val="333333"/>
                </a:solidFill>
                <a:effectLst/>
                <a:latin typeface="Georgia" panose="02040502050405020303" pitchFamily="18" charset="0"/>
                <a:ea typeface="宋体" panose="02010600030101010101" pitchFamily="2" charset="-122"/>
              </a:rPr>
              <a:t>）</a:t>
            </a:r>
            <a:r>
              <a:rPr lang="en-US" altLang="zh-CN" sz="1200" kern="100" dirty="0">
                <a:solidFill>
                  <a:srgbClr val="333333"/>
                </a:solidFill>
                <a:effectLst/>
                <a:latin typeface="Georgia" panose="02040502050405020303" pitchFamily="18" charset="0"/>
                <a:ea typeface="宋体" panose="02010600030101010101" pitchFamily="2" charset="-122"/>
              </a:rPr>
              <a:t>General &gt; Editors &gt; Text Editors</a:t>
            </a:r>
            <a:r>
              <a:rPr lang="zh-CN" altLang="zh-CN" sz="1200" kern="100" dirty="0">
                <a:solidFill>
                  <a:srgbClr val="333333"/>
                </a:solidFill>
                <a:effectLst/>
                <a:latin typeface="Georgia" panose="02040502050405020303" pitchFamily="18" charset="0"/>
                <a:ea typeface="宋体" panose="02010600030101010101" pitchFamily="2" charset="-122"/>
              </a:rPr>
              <a:t>选中</a:t>
            </a:r>
            <a:r>
              <a:rPr lang="en-US" altLang="zh-CN" sz="1200" kern="100" dirty="0">
                <a:solidFill>
                  <a:srgbClr val="333333"/>
                </a:solidFill>
                <a:effectLst/>
                <a:latin typeface="Georgia" panose="02040502050405020303" pitchFamily="18" charset="0"/>
                <a:ea typeface="宋体" panose="02010600030101010101" pitchFamily="2" charset="-122"/>
              </a:rPr>
              <a:t>“Show line numbers”</a:t>
            </a:r>
            <a:r>
              <a:rPr lang="zh-CN" altLang="zh-CN" sz="1200" kern="100" dirty="0">
                <a:solidFill>
                  <a:srgbClr val="333333"/>
                </a:solidFill>
                <a:effectLst/>
                <a:latin typeface="Georgia" panose="02040502050405020303" pitchFamily="18" charset="0"/>
                <a:ea typeface="宋体" panose="02010600030101010101" pitchFamily="2" charset="-122"/>
              </a:rPr>
              <a:t>，这样编辑器会显示行号；</a:t>
            </a:r>
            <a:endParaRPr lang="zh-CN" altLang="zh-CN" sz="1200" kern="100" dirty="0">
              <a:effectLst/>
              <a:latin typeface="Times New Roman" panose="02020603050405020304" pitchFamily="18" charset="0"/>
              <a:ea typeface="宋体" panose="02010600030101010101" pitchFamily="2" charset="-122"/>
            </a:endParaRPr>
          </a:p>
          <a:p>
            <a:pPr indent="261620" algn="just">
              <a:lnSpc>
                <a:spcPct val="150000"/>
              </a:lnSpc>
            </a:pPr>
            <a:r>
              <a:rPr lang="zh-CN" altLang="zh-CN" sz="1200" kern="100" dirty="0">
                <a:solidFill>
                  <a:srgbClr val="333333"/>
                </a:solidFill>
                <a:effectLst/>
                <a:latin typeface="Georgia" panose="02040502050405020303" pitchFamily="18" charset="0"/>
                <a:ea typeface="宋体" panose="02010600030101010101" pitchFamily="2" charset="-122"/>
              </a:rPr>
              <a:t>（</a:t>
            </a:r>
            <a:r>
              <a:rPr lang="en-US" altLang="zh-CN" sz="1200" kern="100" dirty="0">
                <a:solidFill>
                  <a:srgbClr val="333333"/>
                </a:solidFill>
                <a:effectLst/>
                <a:latin typeface="Georgia" panose="02040502050405020303" pitchFamily="18" charset="0"/>
                <a:ea typeface="宋体" panose="02010600030101010101" pitchFamily="2" charset="-122"/>
              </a:rPr>
              <a:t>2</a:t>
            </a:r>
            <a:r>
              <a:rPr lang="zh-CN" altLang="zh-CN" sz="1200" kern="100" dirty="0">
                <a:solidFill>
                  <a:srgbClr val="333333"/>
                </a:solidFill>
                <a:effectLst/>
                <a:latin typeface="Georgia" panose="02040502050405020303" pitchFamily="18" charset="0"/>
                <a:ea typeface="宋体" panose="02010600030101010101" pitchFamily="2" charset="-122"/>
              </a:rPr>
              <a:t>）</a:t>
            </a:r>
            <a:r>
              <a:rPr lang="en-US" altLang="zh-CN" sz="1200" kern="100" dirty="0">
                <a:solidFill>
                  <a:srgbClr val="333333"/>
                </a:solidFill>
                <a:effectLst/>
                <a:latin typeface="Georgia" panose="02040502050405020303" pitchFamily="18" charset="0"/>
                <a:ea typeface="宋体" panose="02010600030101010101" pitchFamily="2" charset="-122"/>
              </a:rPr>
              <a:t>General &gt; Workspace</a:t>
            </a:r>
            <a:r>
              <a:rPr lang="zh-CN" altLang="zh-CN" sz="1200" kern="100" dirty="0">
                <a:solidFill>
                  <a:srgbClr val="333333"/>
                </a:solidFill>
                <a:effectLst/>
                <a:latin typeface="Georgia" panose="02040502050405020303" pitchFamily="18" charset="0"/>
                <a:ea typeface="宋体" panose="02010600030101010101" pitchFamily="2" charset="-122"/>
              </a:rPr>
              <a:t>选中</a:t>
            </a:r>
            <a:r>
              <a:rPr lang="en-US" altLang="zh-CN" sz="1200" kern="100" dirty="0">
                <a:solidFill>
                  <a:srgbClr val="333333"/>
                </a:solidFill>
                <a:effectLst/>
                <a:latin typeface="Georgia" panose="02040502050405020303" pitchFamily="18" charset="0"/>
                <a:ea typeface="宋体" panose="02010600030101010101" pitchFamily="2" charset="-122"/>
              </a:rPr>
              <a:t>“Refresh using native hooks or polling”</a:t>
            </a:r>
            <a:r>
              <a:rPr lang="zh-CN" altLang="zh-CN" sz="1200" kern="100" dirty="0">
                <a:solidFill>
                  <a:srgbClr val="333333"/>
                </a:solidFill>
                <a:effectLst/>
                <a:latin typeface="Georgia" panose="02040502050405020303" pitchFamily="18" charset="0"/>
                <a:ea typeface="宋体" panose="02010600030101010101" pitchFamily="2" charset="-122"/>
              </a:rPr>
              <a:t>，这样</a:t>
            </a:r>
            <a:r>
              <a:rPr lang="en-US" altLang="zh-CN" sz="1200" kern="100" dirty="0">
                <a:solidFill>
                  <a:srgbClr val="333333"/>
                </a:solidFill>
                <a:effectLst/>
                <a:latin typeface="Georgia" panose="02040502050405020303" pitchFamily="18" charset="0"/>
                <a:ea typeface="宋体" panose="02010600030101010101" pitchFamily="2" charset="-122"/>
              </a:rPr>
              <a:t>Eclipse</a:t>
            </a:r>
            <a:r>
              <a:rPr lang="zh-CN" altLang="zh-CN" sz="1200" kern="100" dirty="0">
                <a:solidFill>
                  <a:srgbClr val="333333"/>
                </a:solidFill>
                <a:effectLst/>
                <a:latin typeface="Georgia" panose="02040502050405020303" pitchFamily="18" charset="0"/>
                <a:ea typeface="宋体" panose="02010600030101010101" pitchFamily="2" charset="-122"/>
              </a:rPr>
              <a:t>会自动刷新文件夹的改动；选中</a:t>
            </a:r>
            <a:r>
              <a:rPr lang="en-US" altLang="zh-CN" sz="1200" kern="100" dirty="0">
                <a:solidFill>
                  <a:srgbClr val="333333"/>
                </a:solidFill>
                <a:effectLst/>
                <a:latin typeface="Georgia" panose="02040502050405020303" pitchFamily="18" charset="0"/>
                <a:ea typeface="宋体" panose="02010600030101010101" pitchFamily="2" charset="-122"/>
              </a:rPr>
              <a:t>“Text file encoding”</a:t>
            </a:r>
            <a:r>
              <a:rPr lang="zh-CN" altLang="zh-CN" sz="1200" kern="100" dirty="0">
                <a:solidFill>
                  <a:srgbClr val="333333"/>
                </a:solidFill>
                <a:effectLst/>
                <a:latin typeface="Georgia" panose="02040502050405020303" pitchFamily="18" charset="0"/>
                <a:ea typeface="宋体" panose="02010600030101010101" pitchFamily="2" charset="-122"/>
              </a:rPr>
              <a:t>，如果</a:t>
            </a:r>
            <a:r>
              <a:rPr lang="en-US" altLang="zh-CN" sz="1200" kern="100" dirty="0">
                <a:solidFill>
                  <a:srgbClr val="333333"/>
                </a:solidFill>
                <a:effectLst/>
                <a:latin typeface="Georgia" panose="02040502050405020303" pitchFamily="18" charset="0"/>
                <a:ea typeface="宋体" panose="02010600030101010101" pitchFamily="2" charset="-122"/>
              </a:rPr>
              <a:t>Default</a:t>
            </a:r>
            <a:r>
              <a:rPr lang="zh-CN" altLang="zh-CN" sz="1200" kern="100" dirty="0">
                <a:solidFill>
                  <a:srgbClr val="333333"/>
                </a:solidFill>
                <a:effectLst/>
                <a:latin typeface="Georgia" panose="02040502050405020303" pitchFamily="18" charset="0"/>
                <a:ea typeface="宋体" panose="02010600030101010101" pitchFamily="2" charset="-122"/>
              </a:rPr>
              <a:t>不是</a:t>
            </a:r>
            <a:r>
              <a:rPr lang="en-US" altLang="zh-CN" sz="1200" kern="100" dirty="0">
                <a:solidFill>
                  <a:srgbClr val="333333"/>
                </a:solidFill>
                <a:effectLst/>
                <a:latin typeface="Georgia" panose="02040502050405020303" pitchFamily="18" charset="0"/>
                <a:ea typeface="宋体" panose="02010600030101010101" pitchFamily="2" charset="-122"/>
              </a:rPr>
              <a:t>UTF-8</a:t>
            </a:r>
            <a:r>
              <a:rPr lang="zh-CN" altLang="zh-CN" sz="1200" kern="100" dirty="0">
                <a:solidFill>
                  <a:srgbClr val="333333"/>
                </a:solidFill>
                <a:effectLst/>
                <a:latin typeface="Georgia" panose="02040502050405020303" pitchFamily="18" charset="0"/>
                <a:ea typeface="宋体" panose="02010600030101010101" pitchFamily="2" charset="-122"/>
              </a:rPr>
              <a:t>，一定要改为</a:t>
            </a:r>
            <a:r>
              <a:rPr lang="en-US" altLang="zh-CN" sz="1200" kern="100" dirty="0">
                <a:solidFill>
                  <a:srgbClr val="333333"/>
                </a:solidFill>
                <a:effectLst/>
                <a:latin typeface="Georgia" panose="02040502050405020303" pitchFamily="18" charset="0"/>
                <a:ea typeface="宋体" panose="02010600030101010101" pitchFamily="2" charset="-122"/>
              </a:rPr>
              <a:t>“Other</a:t>
            </a:r>
            <a:r>
              <a:rPr lang="zh-CN" altLang="zh-CN" sz="1200" kern="100" dirty="0">
                <a:solidFill>
                  <a:srgbClr val="333333"/>
                </a:solidFill>
                <a:effectLst/>
                <a:latin typeface="Georgia" panose="02040502050405020303" pitchFamily="18" charset="0"/>
                <a:ea typeface="宋体" panose="02010600030101010101" pitchFamily="2" charset="-122"/>
              </a:rPr>
              <a:t>：</a:t>
            </a:r>
            <a:r>
              <a:rPr lang="en-US" altLang="zh-CN" sz="1200" kern="100" dirty="0">
                <a:solidFill>
                  <a:srgbClr val="333333"/>
                </a:solidFill>
                <a:effectLst/>
                <a:latin typeface="Georgia" panose="02040502050405020303" pitchFamily="18" charset="0"/>
                <a:ea typeface="宋体" panose="02010600030101010101" pitchFamily="2" charset="-122"/>
              </a:rPr>
              <a:t>UTF-8”</a:t>
            </a:r>
            <a:r>
              <a:rPr lang="zh-CN" altLang="zh-CN" sz="1200" kern="100" dirty="0">
                <a:solidFill>
                  <a:srgbClr val="333333"/>
                </a:solidFill>
                <a:effectLst/>
                <a:latin typeface="Georgia" panose="02040502050405020303" pitchFamily="18" charset="0"/>
                <a:ea typeface="宋体" panose="02010600030101010101" pitchFamily="2" charset="-122"/>
              </a:rPr>
              <a:t>，所有文本文件均使用</a:t>
            </a:r>
            <a:r>
              <a:rPr lang="en-US" altLang="zh-CN" sz="1200" kern="100" dirty="0">
                <a:solidFill>
                  <a:srgbClr val="333333"/>
                </a:solidFill>
                <a:effectLst/>
                <a:latin typeface="Georgia" panose="02040502050405020303" pitchFamily="18" charset="0"/>
                <a:ea typeface="宋体" panose="02010600030101010101" pitchFamily="2" charset="-122"/>
              </a:rPr>
              <a:t>UTF-8</a:t>
            </a:r>
            <a:r>
              <a:rPr lang="zh-CN" altLang="zh-CN" sz="1200" kern="100" dirty="0">
                <a:solidFill>
                  <a:srgbClr val="333333"/>
                </a:solidFill>
                <a:effectLst/>
                <a:latin typeface="Georgia" panose="02040502050405020303" pitchFamily="18" charset="0"/>
                <a:ea typeface="宋体" panose="02010600030101010101" pitchFamily="2" charset="-122"/>
              </a:rPr>
              <a:t>编码；选中</a:t>
            </a:r>
            <a:r>
              <a:rPr lang="en-US" altLang="zh-CN" sz="1200" kern="100" dirty="0">
                <a:solidFill>
                  <a:srgbClr val="333333"/>
                </a:solidFill>
                <a:effectLst/>
                <a:latin typeface="Georgia" panose="02040502050405020303" pitchFamily="18" charset="0"/>
                <a:ea typeface="宋体" panose="02010600030101010101" pitchFamily="2" charset="-122"/>
              </a:rPr>
              <a:t>“New text file line delimiter”</a:t>
            </a:r>
            <a:r>
              <a:rPr lang="zh-CN" altLang="zh-CN" sz="1200" kern="100" dirty="0">
                <a:solidFill>
                  <a:srgbClr val="333333"/>
                </a:solidFill>
                <a:effectLst/>
                <a:latin typeface="Georgia" panose="02040502050405020303" pitchFamily="18" charset="0"/>
                <a:ea typeface="宋体" panose="02010600030101010101" pitchFamily="2" charset="-122"/>
              </a:rPr>
              <a:t>，建议使用</a:t>
            </a:r>
            <a:r>
              <a:rPr lang="en-US" altLang="zh-CN" sz="1200" kern="100" dirty="0">
                <a:solidFill>
                  <a:srgbClr val="333333"/>
                </a:solidFill>
                <a:effectLst/>
                <a:latin typeface="Georgia" panose="02040502050405020303" pitchFamily="18" charset="0"/>
                <a:ea typeface="宋体" panose="02010600030101010101" pitchFamily="2" charset="-122"/>
              </a:rPr>
              <a:t>Unix</a:t>
            </a:r>
            <a:r>
              <a:rPr lang="zh-CN" altLang="zh-CN" sz="1200" kern="100" dirty="0">
                <a:solidFill>
                  <a:srgbClr val="333333"/>
                </a:solidFill>
                <a:effectLst/>
                <a:latin typeface="Georgia" panose="02040502050405020303" pitchFamily="18" charset="0"/>
                <a:ea typeface="宋体" panose="02010600030101010101" pitchFamily="2" charset="-122"/>
              </a:rPr>
              <a:t>，即换行符使用</a:t>
            </a:r>
            <a:r>
              <a:rPr lang="en-US" altLang="zh-CN" sz="1200" kern="100" dirty="0">
                <a:solidFill>
                  <a:srgbClr val="333333"/>
                </a:solidFill>
                <a:effectLst/>
                <a:latin typeface="Georgia" panose="02040502050405020303" pitchFamily="18" charset="0"/>
                <a:ea typeface="宋体" panose="02010600030101010101" pitchFamily="2" charset="-122"/>
              </a:rPr>
              <a:t>\n</a:t>
            </a:r>
            <a:r>
              <a:rPr lang="zh-CN" altLang="zh-CN" sz="1200" kern="100" dirty="0">
                <a:solidFill>
                  <a:srgbClr val="333333"/>
                </a:solidFill>
                <a:effectLst/>
                <a:latin typeface="Georgia" panose="02040502050405020303" pitchFamily="18" charset="0"/>
                <a:ea typeface="宋体" panose="02010600030101010101" pitchFamily="2" charset="-122"/>
              </a:rPr>
              <a:t>而不是</a:t>
            </a:r>
            <a:r>
              <a:rPr lang="en-US" altLang="zh-CN" sz="1200" kern="100" dirty="0">
                <a:solidFill>
                  <a:srgbClr val="333333"/>
                </a:solidFill>
                <a:effectLst/>
                <a:latin typeface="Georgia" panose="02040502050405020303" pitchFamily="18" charset="0"/>
                <a:ea typeface="宋体" panose="02010600030101010101" pitchFamily="2" charset="-122"/>
              </a:rPr>
              <a:t>Windows</a:t>
            </a:r>
            <a:r>
              <a:rPr lang="zh-CN" altLang="zh-CN" sz="1200" kern="100" dirty="0">
                <a:solidFill>
                  <a:srgbClr val="333333"/>
                </a:solidFill>
                <a:effectLst/>
                <a:latin typeface="Georgia" panose="02040502050405020303" pitchFamily="18" charset="0"/>
                <a:ea typeface="宋体" panose="02010600030101010101" pitchFamily="2" charset="-122"/>
              </a:rPr>
              <a:t>的</a:t>
            </a:r>
            <a:r>
              <a:rPr lang="en-US" altLang="zh-CN" sz="1200" kern="100" dirty="0">
                <a:solidFill>
                  <a:srgbClr val="333333"/>
                </a:solidFill>
                <a:effectLst/>
                <a:latin typeface="Georgia" panose="02040502050405020303" pitchFamily="18" charset="0"/>
                <a:ea typeface="宋体" panose="02010600030101010101" pitchFamily="2" charset="-122"/>
              </a:rPr>
              <a:t>\r\n</a:t>
            </a:r>
            <a:r>
              <a:rPr lang="zh-CN" altLang="zh-CN" sz="1200" kern="100" dirty="0">
                <a:solidFill>
                  <a:srgbClr val="333333"/>
                </a:solidFill>
                <a:effectLst/>
                <a:latin typeface="Georgia" panose="02040502050405020303" pitchFamily="18" charset="0"/>
                <a:ea typeface="宋体" panose="02010600030101010101" pitchFamily="2" charset="-122"/>
              </a:rPr>
              <a:t>。</a:t>
            </a:r>
            <a:endParaRPr lang="zh-CN" altLang="zh-CN" sz="1200" kern="100" dirty="0">
              <a:effectLst/>
              <a:latin typeface="Times New Roman" panose="02020603050405020304" pitchFamily="18" charset="0"/>
              <a:ea typeface="宋体" panose="02010600030101010101" pitchFamily="2" charset="-122"/>
            </a:endParaRPr>
          </a:p>
        </p:txBody>
      </p:sp>
      <p:pic>
        <p:nvPicPr>
          <p:cNvPr id="9" name="图片 8" descr="workspace-utf-8"/>
          <p:cNvPicPr/>
          <p:nvPr/>
        </p:nvPicPr>
        <p:blipFill>
          <a:blip r:embed="rId2"/>
          <a:stretch>
            <a:fillRect/>
          </a:stretch>
        </p:blipFill>
        <p:spPr>
          <a:xfrm>
            <a:off x="6171206" y="3471897"/>
            <a:ext cx="4800600" cy="2795270"/>
          </a:xfrm>
          <a:prstGeom prst="rect">
            <a:avLst/>
          </a:prstGeom>
          <a:noFill/>
          <a:ln>
            <a:noFill/>
          </a:ln>
        </p:spPr>
      </p:pic>
      <p:sp>
        <p:nvSpPr>
          <p:cNvPr id="10" name="文本框 9"/>
          <p:cNvSpPr txBox="1"/>
          <p:nvPr/>
        </p:nvSpPr>
        <p:spPr>
          <a:xfrm>
            <a:off x="6096000" y="6221726"/>
            <a:ext cx="2057346" cy="314125"/>
          </a:xfrm>
          <a:prstGeom prst="rect">
            <a:avLst/>
          </a:prstGeom>
          <a:noFill/>
        </p:spPr>
        <p:txBody>
          <a:bodyPr wrap="square" rtlCol="0">
            <a:spAutoFit/>
          </a:bodyPr>
          <a:lstStyle/>
          <a:p>
            <a:pPr indent="261620" algn="ctr">
              <a:lnSpc>
                <a:spcPct val="150000"/>
              </a:lnSpc>
            </a:pPr>
            <a:r>
              <a:rPr lang="zh-CN" altLang="en-US" sz="1100" kern="100" dirty="0">
                <a:effectLst/>
                <a:latin typeface="Times New Roman" panose="02020603050405020304" pitchFamily="18" charset="0"/>
                <a:ea typeface="宋体" panose="02010600030101010101" pitchFamily="2" charset="-122"/>
              </a:rPr>
              <a:t>图</a:t>
            </a:r>
            <a:r>
              <a:rPr lang="en-US" altLang="zh-CN" sz="1100" kern="100" dirty="0">
                <a:effectLst/>
                <a:latin typeface="Times New Roman" panose="02020603050405020304" pitchFamily="18" charset="0"/>
                <a:ea typeface="宋体" panose="02010600030101010101" pitchFamily="2" charset="-122"/>
              </a:rPr>
              <a:t>1-16 Eclipse</a:t>
            </a:r>
            <a:r>
              <a:rPr lang="zh-CN" altLang="en-US" sz="1100" kern="100" dirty="0">
                <a:effectLst/>
                <a:latin typeface="Times New Roman" panose="02020603050405020304" pitchFamily="18" charset="0"/>
                <a:ea typeface="宋体" panose="02010600030101010101" pitchFamily="2" charset="-122"/>
              </a:rPr>
              <a:t>工作区设置</a:t>
            </a:r>
            <a:endParaRPr lang="zh-CN" altLang="zh-CN" sz="11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2.4.1  </a:t>
            </a:r>
            <a:r>
              <a:rPr lang="zh-CN" altLang="en-US" dirty="0">
                <a:sym typeface="Arial" panose="020B0604020202020204" pitchFamily="34" charset="0"/>
              </a:rPr>
              <a:t>下载安装</a:t>
            </a:r>
            <a:r>
              <a:rPr lang="en-US" altLang="zh-CN" dirty="0">
                <a:sym typeface="Arial" panose="020B0604020202020204" pitchFamily="34" charset="0"/>
              </a:rPr>
              <a:t>Eclipse</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solidFill>
                  <a:srgbClr val="333333"/>
                </a:solidFill>
                <a:effectLst/>
                <a:latin typeface="Georgia" panose="02040502050405020303" pitchFamily="18" charset="0"/>
                <a:ea typeface="宋体" panose="02010600030101010101" pitchFamily="2" charset="-122"/>
              </a:rPr>
              <a:t>    </a:t>
            </a:r>
            <a:r>
              <a:rPr lang="zh-CN" altLang="en-US"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3</a:t>
            </a:r>
            <a:r>
              <a:rPr lang="zh-CN" altLang="zh-CN"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Java &gt; Compiler</a:t>
            </a:r>
            <a:r>
              <a:rPr lang="zh-CN" altLang="zh-CN" sz="1800" kern="100" dirty="0">
                <a:solidFill>
                  <a:srgbClr val="333333"/>
                </a:solidFill>
                <a:effectLst/>
                <a:latin typeface="Georgia" panose="02040502050405020303" pitchFamily="18" charset="0"/>
                <a:ea typeface="宋体" panose="02010600030101010101" pitchFamily="2" charset="-122"/>
              </a:rPr>
              <a:t>将</a:t>
            </a:r>
            <a:r>
              <a:rPr lang="en-US" altLang="zh-CN" sz="1800" kern="100" dirty="0">
                <a:solidFill>
                  <a:srgbClr val="333333"/>
                </a:solidFill>
                <a:effectLst/>
                <a:latin typeface="Georgia" panose="02040502050405020303" pitchFamily="18" charset="0"/>
                <a:ea typeface="宋体" panose="02010600030101010101" pitchFamily="2" charset="-122"/>
              </a:rPr>
              <a:t>“Compiler compliance level”</a:t>
            </a:r>
            <a:r>
              <a:rPr lang="zh-CN" altLang="zh-CN" sz="1800" kern="100" dirty="0">
                <a:solidFill>
                  <a:srgbClr val="333333"/>
                </a:solidFill>
                <a:effectLst/>
                <a:latin typeface="Georgia" panose="02040502050405020303" pitchFamily="18" charset="0"/>
                <a:ea typeface="宋体" panose="02010600030101010101" pitchFamily="2" charset="-122"/>
              </a:rPr>
              <a:t>设置为</a:t>
            </a:r>
            <a:r>
              <a:rPr lang="en-US" altLang="zh-CN" sz="1800" kern="100" dirty="0">
                <a:solidFill>
                  <a:srgbClr val="333333"/>
                </a:solidFill>
                <a:effectLst/>
                <a:latin typeface="Georgia" panose="02040502050405020303" pitchFamily="18" charset="0"/>
                <a:ea typeface="宋体" panose="02010600030101010101" pitchFamily="2" charset="-122"/>
              </a:rPr>
              <a:t>14</a:t>
            </a:r>
            <a:r>
              <a:rPr lang="zh-CN" altLang="zh-CN" sz="1800" kern="100" dirty="0">
                <a:solidFill>
                  <a:srgbClr val="333333"/>
                </a:solidFill>
                <a:effectLst/>
                <a:latin typeface="Georgia" panose="02040502050405020303" pitchFamily="18" charset="0"/>
                <a:ea typeface="宋体" panose="02010600030101010101" pitchFamily="2" charset="-122"/>
              </a:rPr>
              <a:t>，并且编译到</a:t>
            </a:r>
            <a:r>
              <a:rPr lang="en-US" altLang="zh-CN" sz="1800" kern="100" dirty="0">
                <a:solidFill>
                  <a:srgbClr val="333333"/>
                </a:solidFill>
                <a:effectLst/>
                <a:latin typeface="Georgia" panose="02040502050405020303" pitchFamily="18" charset="0"/>
                <a:ea typeface="宋体" panose="02010600030101010101" pitchFamily="2" charset="-122"/>
              </a:rPr>
              <a:t>Java 14</a:t>
            </a:r>
            <a:r>
              <a:rPr lang="zh-CN" altLang="zh-CN" sz="1800" kern="100" dirty="0">
                <a:solidFill>
                  <a:srgbClr val="333333"/>
                </a:solidFill>
                <a:effectLst/>
                <a:latin typeface="Georgia" panose="02040502050405020303" pitchFamily="18" charset="0"/>
                <a:ea typeface="宋体" panose="02010600030101010101" pitchFamily="2" charset="-122"/>
              </a:rPr>
              <a:t>的版本。</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333333"/>
                </a:solidFill>
                <a:effectLst/>
                <a:latin typeface="Georgia" panose="02040502050405020303" pitchFamily="18" charset="0"/>
                <a:ea typeface="宋体" panose="02010600030101010101" pitchFamily="2" charset="-122"/>
              </a:rPr>
              <a:t> </a:t>
            </a:r>
            <a:r>
              <a:rPr lang="zh-CN" altLang="zh-CN" sz="1800" kern="100" dirty="0">
                <a:solidFill>
                  <a:srgbClr val="333333"/>
                </a:solidFill>
                <a:effectLst/>
                <a:latin typeface="Georgia" panose="02040502050405020303" pitchFamily="18" charset="0"/>
                <a:ea typeface="宋体" panose="02010600030101010101" pitchFamily="2" charset="-122"/>
              </a:rPr>
              <a:t>去掉</a:t>
            </a:r>
            <a:r>
              <a:rPr lang="en-US" altLang="zh-CN" sz="1800" kern="100" dirty="0">
                <a:solidFill>
                  <a:srgbClr val="333333"/>
                </a:solidFill>
                <a:effectLst/>
                <a:latin typeface="Georgia" panose="02040502050405020303" pitchFamily="18" charset="0"/>
                <a:ea typeface="宋体" panose="02010600030101010101" pitchFamily="2" charset="-122"/>
              </a:rPr>
              <a:t>“Use default compliance settings”</a:t>
            </a:r>
            <a:r>
              <a:rPr lang="zh-CN" altLang="zh-CN" sz="1800" kern="100" dirty="0">
                <a:solidFill>
                  <a:srgbClr val="333333"/>
                </a:solidFill>
                <a:effectLst/>
                <a:latin typeface="Georgia" panose="02040502050405020303" pitchFamily="18" charset="0"/>
                <a:ea typeface="宋体" panose="02010600030101010101" pitchFamily="2" charset="-122"/>
              </a:rPr>
              <a:t>并钩上</a:t>
            </a:r>
            <a:r>
              <a:rPr lang="en-US" altLang="zh-CN" sz="1800" kern="100" dirty="0">
                <a:solidFill>
                  <a:srgbClr val="333333"/>
                </a:solidFill>
                <a:effectLst/>
                <a:latin typeface="Georgia" panose="02040502050405020303" pitchFamily="18" charset="0"/>
                <a:ea typeface="宋体" panose="02010600030101010101" pitchFamily="2" charset="-122"/>
              </a:rPr>
              <a:t>“Enable preview features for Java 14”</a:t>
            </a:r>
            <a:r>
              <a:rPr lang="zh-CN" altLang="zh-CN" sz="1800" kern="100" dirty="0">
                <a:solidFill>
                  <a:srgbClr val="333333"/>
                </a:solidFill>
                <a:effectLst/>
                <a:latin typeface="Georgia" panose="02040502050405020303" pitchFamily="18" charset="0"/>
                <a:ea typeface="宋体" panose="02010600030101010101" pitchFamily="2" charset="-122"/>
              </a:rPr>
              <a:t>，这样我们就可以使用</a:t>
            </a:r>
            <a:r>
              <a:rPr lang="en-US" altLang="zh-CN" sz="1800" kern="100" dirty="0">
                <a:solidFill>
                  <a:srgbClr val="333333"/>
                </a:solidFill>
                <a:effectLst/>
                <a:latin typeface="Georgia" panose="02040502050405020303" pitchFamily="18" charset="0"/>
                <a:ea typeface="宋体" panose="02010600030101010101" pitchFamily="2" charset="-122"/>
              </a:rPr>
              <a:t>Java 14</a:t>
            </a:r>
            <a:r>
              <a:rPr lang="zh-CN" altLang="zh-CN" sz="1800" kern="100" dirty="0">
                <a:solidFill>
                  <a:srgbClr val="333333"/>
                </a:solidFill>
                <a:effectLst/>
                <a:latin typeface="Georgia" panose="02040502050405020303" pitchFamily="18" charset="0"/>
                <a:ea typeface="宋体" panose="02010600030101010101" pitchFamily="2" charset="-122"/>
              </a:rPr>
              <a:t>的预览功能。</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333333"/>
                </a:solidFill>
                <a:effectLst/>
                <a:latin typeface="Georgia" panose="02040502050405020303" pitchFamily="18" charset="0"/>
                <a:ea typeface="宋体" panose="02010600030101010101" pitchFamily="2" charset="-122"/>
              </a:rPr>
              <a:t>     </a:t>
            </a:r>
            <a:r>
              <a:rPr lang="zh-CN" altLang="zh-CN"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4</a:t>
            </a:r>
            <a:r>
              <a:rPr lang="zh-CN" altLang="zh-CN"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Java &gt; Installed JREs</a:t>
            </a:r>
            <a:r>
              <a:rPr lang="zh-CN" altLang="zh-CN" sz="1800" kern="100" dirty="0">
                <a:solidFill>
                  <a:srgbClr val="333333"/>
                </a:solidFill>
                <a:effectLst/>
                <a:latin typeface="Georgia" panose="02040502050405020303" pitchFamily="18" charset="0"/>
                <a:ea typeface="宋体" panose="02010600030101010101" pitchFamily="2" charset="-122"/>
              </a:rPr>
              <a:t>在</a:t>
            </a:r>
            <a:r>
              <a:rPr lang="en-US" altLang="zh-CN" sz="1800" kern="100" dirty="0">
                <a:solidFill>
                  <a:srgbClr val="333333"/>
                </a:solidFill>
                <a:effectLst/>
                <a:latin typeface="Georgia" panose="02040502050405020303" pitchFamily="18" charset="0"/>
                <a:ea typeface="宋体" panose="02010600030101010101" pitchFamily="2" charset="-122"/>
              </a:rPr>
              <a:t>Installed JREs</a:t>
            </a:r>
            <a:r>
              <a:rPr lang="zh-CN" altLang="zh-CN" sz="1800" kern="100" dirty="0">
                <a:solidFill>
                  <a:srgbClr val="333333"/>
                </a:solidFill>
                <a:effectLst/>
                <a:latin typeface="Georgia" panose="02040502050405020303" pitchFamily="18" charset="0"/>
                <a:ea typeface="宋体" panose="02010600030101010101" pitchFamily="2" charset="-122"/>
              </a:rPr>
              <a:t>中应该看到</a:t>
            </a:r>
            <a:r>
              <a:rPr lang="en-US" altLang="zh-CN" sz="1800" kern="100" dirty="0">
                <a:solidFill>
                  <a:srgbClr val="333333"/>
                </a:solidFill>
                <a:effectLst/>
                <a:latin typeface="Georgia" panose="02040502050405020303" pitchFamily="18" charset="0"/>
                <a:ea typeface="宋体" panose="02010600030101010101" pitchFamily="2" charset="-122"/>
              </a:rPr>
              <a:t>Java SE 14</a:t>
            </a:r>
            <a:r>
              <a:rPr lang="zh-CN" altLang="zh-CN" sz="1800" kern="100" dirty="0">
                <a:solidFill>
                  <a:srgbClr val="333333"/>
                </a:solidFill>
                <a:effectLst/>
                <a:latin typeface="Georgia" panose="02040502050405020303" pitchFamily="18" charset="0"/>
                <a:ea typeface="宋体" panose="02010600030101010101" pitchFamily="2" charset="-122"/>
              </a:rPr>
              <a:t>，如果还有其他的</a:t>
            </a:r>
            <a:r>
              <a:rPr lang="en-US" altLang="zh-CN" sz="1800" kern="100" dirty="0">
                <a:solidFill>
                  <a:srgbClr val="333333"/>
                </a:solidFill>
                <a:effectLst/>
                <a:latin typeface="Georgia" panose="02040502050405020303" pitchFamily="18" charset="0"/>
                <a:ea typeface="宋体" panose="02010600030101010101" pitchFamily="2" charset="-122"/>
              </a:rPr>
              <a:t>JRE</a:t>
            </a:r>
            <a:r>
              <a:rPr lang="zh-CN" altLang="zh-CN" sz="1800" kern="100" dirty="0">
                <a:solidFill>
                  <a:srgbClr val="333333"/>
                </a:solidFill>
                <a:effectLst/>
                <a:latin typeface="Georgia" panose="02040502050405020303" pitchFamily="18" charset="0"/>
                <a:ea typeface="宋体" panose="02010600030101010101" pitchFamily="2" charset="-122"/>
              </a:rPr>
              <a:t>，可以删除，以确保</a:t>
            </a:r>
            <a:r>
              <a:rPr lang="en-US" altLang="zh-CN" sz="1800" kern="100" dirty="0">
                <a:solidFill>
                  <a:srgbClr val="333333"/>
                </a:solidFill>
                <a:effectLst/>
                <a:latin typeface="Georgia" panose="02040502050405020303" pitchFamily="18" charset="0"/>
                <a:ea typeface="宋体" panose="02010600030101010101" pitchFamily="2" charset="-122"/>
              </a:rPr>
              <a:t>Java SE 14</a:t>
            </a:r>
            <a:r>
              <a:rPr lang="zh-CN" altLang="zh-CN" sz="1800" kern="100" dirty="0">
                <a:solidFill>
                  <a:srgbClr val="333333"/>
                </a:solidFill>
                <a:effectLst/>
                <a:latin typeface="Georgia" panose="02040502050405020303" pitchFamily="18" charset="0"/>
                <a:ea typeface="宋体" panose="02010600030101010101" pitchFamily="2" charset="-122"/>
              </a:rPr>
              <a:t>是默认的</a:t>
            </a:r>
            <a:r>
              <a:rPr lang="en-US" altLang="zh-CN" sz="1800" kern="100" dirty="0">
                <a:solidFill>
                  <a:srgbClr val="333333"/>
                </a:solidFill>
                <a:effectLst/>
                <a:latin typeface="Georgia" panose="02040502050405020303" pitchFamily="18" charset="0"/>
                <a:ea typeface="宋体" panose="02010600030101010101" pitchFamily="2" charset="-122"/>
              </a:rPr>
              <a:t>JRE</a:t>
            </a:r>
            <a:r>
              <a:rPr lang="zh-CN" altLang="zh-CN" sz="1800" kern="100" dirty="0">
                <a:solidFill>
                  <a:srgbClr val="333333"/>
                </a:solidFill>
                <a:effectLst/>
                <a:latin typeface="Georgia" panose="02040502050405020303"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en-US" altLang="zh-CN" dirty="0">
                <a:sym typeface="Arial" panose="020B0604020202020204" pitchFamily="34" charset="0"/>
              </a:rPr>
              <a:t>2.4.3  </a:t>
            </a:r>
            <a:r>
              <a:rPr lang="en-US" altLang="zh-CN" sz="2400" kern="100" dirty="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Eclipse IDE</a:t>
            </a:r>
            <a:r>
              <a:rPr lang="zh-CN" altLang="zh-CN" sz="2400" kern="100" dirty="0">
                <a:solidFill>
                  <a:srgbClr val="333333"/>
                </a:solidFill>
                <a:effectLst/>
                <a:latin typeface="Georgia" panose="02040502050405020303" pitchFamily="18" charset="0"/>
                <a:ea typeface="宋体" panose="02010600030101010101" pitchFamily="2" charset="-122"/>
                <a:cs typeface="Times New Roman" panose="02020603050405020304" pitchFamily="18" charset="0"/>
              </a:rPr>
              <a:t>结构</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1620" algn="just">
              <a:lnSpc>
                <a:spcPct val="150000"/>
              </a:lnSpc>
            </a:pPr>
            <a:r>
              <a:rPr lang="zh-CN" altLang="zh-CN" sz="1800" kern="100" dirty="0">
                <a:solidFill>
                  <a:srgbClr val="333333"/>
                </a:solidFill>
                <a:effectLst/>
                <a:latin typeface="Georgia" panose="02040502050405020303" pitchFamily="18" charset="0"/>
                <a:ea typeface="宋体" panose="02010600030101010101" pitchFamily="2" charset="-122"/>
              </a:rPr>
              <a:t>打开</a:t>
            </a: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后，整个</a:t>
            </a:r>
            <a:r>
              <a:rPr lang="en-US" altLang="zh-CN" sz="1800" kern="100" dirty="0">
                <a:solidFill>
                  <a:srgbClr val="333333"/>
                </a:solidFill>
                <a:effectLst/>
                <a:latin typeface="Georgia" panose="02040502050405020303" pitchFamily="18" charset="0"/>
                <a:ea typeface="宋体" panose="02010600030101010101" pitchFamily="2" charset="-122"/>
              </a:rPr>
              <a:t>IDE</a:t>
            </a:r>
            <a:r>
              <a:rPr lang="zh-CN" altLang="zh-CN" sz="1800" kern="100" dirty="0">
                <a:solidFill>
                  <a:srgbClr val="333333"/>
                </a:solidFill>
                <a:effectLst/>
                <a:latin typeface="Georgia" panose="02040502050405020303" pitchFamily="18" charset="0"/>
                <a:ea typeface="宋体" panose="02010600030101010101" pitchFamily="2" charset="-122"/>
              </a:rPr>
              <a:t>由若干个区域组成，如下图所示：中间可编辑的文本区（见①）是编辑器，用于编辑源码；分布在左右和下方的是视图：</a:t>
            </a:r>
            <a:r>
              <a:rPr lang="en-US" altLang="zh-CN" sz="1800" kern="100" dirty="0">
                <a:solidFill>
                  <a:srgbClr val="333333"/>
                </a:solidFill>
                <a:effectLst/>
                <a:latin typeface="Georgia" panose="02040502050405020303" pitchFamily="18" charset="0"/>
                <a:ea typeface="宋体" panose="02010600030101010101" pitchFamily="2" charset="-122"/>
              </a:rPr>
              <a:t>Package </a:t>
            </a:r>
            <a:r>
              <a:rPr lang="en-US" altLang="zh-CN" sz="1800" kern="100" dirty="0" err="1">
                <a:solidFill>
                  <a:srgbClr val="333333"/>
                </a:solidFill>
                <a:effectLst/>
                <a:latin typeface="Georgia" panose="02040502050405020303" pitchFamily="18" charset="0"/>
                <a:ea typeface="宋体" panose="02010600030101010101" pitchFamily="2" charset="-122"/>
              </a:rPr>
              <a:t>Exploroer</a:t>
            </a:r>
            <a:r>
              <a:rPr lang="zh-CN" altLang="zh-CN" sz="1800" kern="100" dirty="0">
                <a:solidFill>
                  <a:srgbClr val="333333"/>
                </a:solidFill>
                <a:effectLst/>
                <a:latin typeface="Georgia" panose="02040502050405020303" pitchFamily="18" charset="0"/>
                <a:ea typeface="宋体" panose="02010600030101010101" pitchFamily="2" charset="-122"/>
              </a:rPr>
              <a:t>是</a:t>
            </a:r>
            <a:r>
              <a:rPr lang="en-US" altLang="zh-CN" sz="1800" kern="100" dirty="0">
                <a:solidFill>
                  <a:srgbClr val="333333"/>
                </a:solidFill>
                <a:effectLst/>
                <a:latin typeface="Georgia" panose="02040502050405020303" pitchFamily="18" charset="0"/>
                <a:ea typeface="宋体" panose="02010600030101010101" pitchFamily="2" charset="-122"/>
              </a:rPr>
              <a:t>Java</a:t>
            </a:r>
            <a:r>
              <a:rPr lang="zh-CN" altLang="zh-CN" sz="1800" kern="100" dirty="0">
                <a:solidFill>
                  <a:srgbClr val="333333"/>
                </a:solidFill>
                <a:effectLst/>
                <a:latin typeface="Georgia" panose="02040502050405020303" pitchFamily="18" charset="0"/>
                <a:ea typeface="宋体" panose="02010600030101010101" pitchFamily="2" charset="-122"/>
              </a:rPr>
              <a:t>项目的视图（见②），</a:t>
            </a:r>
            <a:r>
              <a:rPr lang="en-US" altLang="zh-CN" sz="1800" kern="100" dirty="0">
                <a:solidFill>
                  <a:srgbClr val="333333"/>
                </a:solidFill>
                <a:effectLst/>
                <a:latin typeface="Georgia" panose="02040502050405020303" pitchFamily="18" charset="0"/>
                <a:ea typeface="宋体" panose="02010600030101010101" pitchFamily="2" charset="-122"/>
              </a:rPr>
              <a:t>Console</a:t>
            </a:r>
            <a:r>
              <a:rPr lang="zh-CN" altLang="zh-CN" sz="1800" kern="100" dirty="0">
                <a:solidFill>
                  <a:srgbClr val="333333"/>
                </a:solidFill>
                <a:effectLst/>
                <a:latin typeface="Georgia" panose="02040502050405020303" pitchFamily="18" charset="0"/>
                <a:ea typeface="宋体" panose="02010600030101010101" pitchFamily="2" charset="-122"/>
              </a:rPr>
              <a:t>是命令行输出视图（见③），</a:t>
            </a:r>
            <a:r>
              <a:rPr lang="en-US" altLang="zh-CN" sz="1800" kern="100" dirty="0">
                <a:solidFill>
                  <a:srgbClr val="333333"/>
                </a:solidFill>
                <a:effectLst/>
                <a:latin typeface="Georgia" panose="02040502050405020303" pitchFamily="18" charset="0"/>
                <a:ea typeface="宋体" panose="02010600030101010101" pitchFamily="2" charset="-122"/>
              </a:rPr>
              <a:t>Outline</a:t>
            </a:r>
            <a:r>
              <a:rPr lang="zh-CN" altLang="zh-CN" sz="1800" kern="100" dirty="0">
                <a:solidFill>
                  <a:srgbClr val="333333"/>
                </a:solidFill>
                <a:effectLst/>
                <a:latin typeface="Georgia" panose="02040502050405020303" pitchFamily="18" charset="0"/>
                <a:ea typeface="宋体" panose="02010600030101010101" pitchFamily="2" charset="-122"/>
              </a:rPr>
              <a:t>是当前正在编辑的</a:t>
            </a:r>
            <a:r>
              <a:rPr lang="en-US" altLang="zh-CN" sz="1800" kern="100" dirty="0">
                <a:solidFill>
                  <a:srgbClr val="333333"/>
                </a:solidFill>
                <a:effectLst/>
                <a:latin typeface="Georgia" panose="02040502050405020303" pitchFamily="18" charset="0"/>
                <a:ea typeface="宋体" panose="02010600030101010101" pitchFamily="2" charset="-122"/>
              </a:rPr>
              <a:t>Java</a:t>
            </a:r>
            <a:r>
              <a:rPr lang="zh-CN" altLang="zh-CN" sz="1800" kern="100" dirty="0">
                <a:solidFill>
                  <a:srgbClr val="333333"/>
                </a:solidFill>
                <a:effectLst/>
                <a:latin typeface="Georgia" panose="02040502050405020303" pitchFamily="18" charset="0"/>
                <a:ea typeface="宋体" panose="02010600030101010101" pitchFamily="2" charset="-122"/>
              </a:rPr>
              <a:t>源码的结构视图（见④）。视图可以任意组合，然后把一组视图定义成一个</a:t>
            </a:r>
            <a:r>
              <a:rPr lang="en-US" altLang="zh-CN" sz="1800" kern="100" dirty="0">
                <a:solidFill>
                  <a:srgbClr val="333333"/>
                </a:solidFill>
                <a:effectLst/>
                <a:latin typeface="Georgia" panose="02040502050405020303" pitchFamily="18" charset="0"/>
                <a:ea typeface="宋体" panose="02010600030101010101" pitchFamily="2" charset="-122"/>
              </a:rPr>
              <a:t>Perspective</a:t>
            </a:r>
            <a:r>
              <a:rPr lang="zh-CN" altLang="zh-CN" sz="1800" kern="100" dirty="0">
                <a:solidFill>
                  <a:srgbClr val="333333"/>
                </a:solidFill>
                <a:effectLst/>
                <a:latin typeface="Georgia" panose="02040502050405020303" pitchFamily="18" charset="0"/>
                <a:ea typeface="宋体" panose="02010600030101010101" pitchFamily="2" charset="-122"/>
              </a:rPr>
              <a:t>（见⑤），</a:t>
            </a:r>
            <a:r>
              <a:rPr lang="en-US" altLang="zh-CN" sz="1800" kern="100" dirty="0">
                <a:solidFill>
                  <a:srgbClr val="333333"/>
                </a:solidFill>
                <a:effectLst/>
                <a:latin typeface="Georgia" panose="02040502050405020303" pitchFamily="18" charset="0"/>
                <a:ea typeface="宋体" panose="02010600030101010101" pitchFamily="2" charset="-122"/>
              </a:rPr>
              <a:t>Eclipse</a:t>
            </a:r>
            <a:r>
              <a:rPr lang="zh-CN" altLang="zh-CN" sz="1800" kern="100" dirty="0">
                <a:solidFill>
                  <a:srgbClr val="333333"/>
                </a:solidFill>
                <a:effectLst/>
                <a:latin typeface="Georgia" panose="02040502050405020303" pitchFamily="18" charset="0"/>
                <a:ea typeface="宋体" panose="02010600030101010101" pitchFamily="2" charset="-122"/>
              </a:rPr>
              <a:t>预定义了</a:t>
            </a:r>
            <a:r>
              <a:rPr lang="en-US" altLang="zh-CN" sz="1800" kern="100" dirty="0">
                <a:solidFill>
                  <a:srgbClr val="333333"/>
                </a:solidFill>
                <a:effectLst/>
                <a:latin typeface="Georgia" panose="02040502050405020303" pitchFamily="18" charset="0"/>
                <a:ea typeface="宋体" panose="02010600030101010101" pitchFamily="2" charset="-122"/>
              </a:rPr>
              <a:t>Java</a:t>
            </a:r>
            <a:r>
              <a:rPr lang="zh-CN" altLang="zh-CN" sz="1800" kern="100" dirty="0">
                <a:solidFill>
                  <a:srgbClr val="333333"/>
                </a:solidFill>
                <a:effectLst/>
                <a:latin typeface="Georgia" panose="02040502050405020303" pitchFamily="18" charset="0"/>
                <a:ea typeface="宋体" panose="02010600030101010101" pitchFamily="2" charset="-122"/>
              </a:rPr>
              <a:t>、</a:t>
            </a:r>
            <a:r>
              <a:rPr lang="en-US" altLang="zh-CN" sz="1800" kern="100" dirty="0">
                <a:solidFill>
                  <a:srgbClr val="333333"/>
                </a:solidFill>
                <a:effectLst/>
                <a:latin typeface="Georgia" panose="02040502050405020303" pitchFamily="18" charset="0"/>
                <a:ea typeface="宋体" panose="02010600030101010101" pitchFamily="2" charset="-122"/>
              </a:rPr>
              <a:t>Debug</a:t>
            </a:r>
            <a:r>
              <a:rPr lang="zh-CN" altLang="zh-CN" sz="1800" kern="100" dirty="0">
                <a:solidFill>
                  <a:srgbClr val="333333"/>
                </a:solidFill>
                <a:effectLst/>
                <a:latin typeface="Georgia" panose="02040502050405020303" pitchFamily="18" charset="0"/>
                <a:ea typeface="宋体" panose="02010600030101010101" pitchFamily="2" charset="-122"/>
              </a:rPr>
              <a:t>等几个</a:t>
            </a:r>
            <a:r>
              <a:rPr lang="en-US" altLang="zh-CN" sz="1800" kern="100" dirty="0">
                <a:solidFill>
                  <a:srgbClr val="333333"/>
                </a:solidFill>
                <a:effectLst/>
                <a:latin typeface="Georgia" panose="02040502050405020303" pitchFamily="18" charset="0"/>
                <a:ea typeface="宋体" panose="02010600030101010101" pitchFamily="2" charset="-122"/>
              </a:rPr>
              <a:t>Perspective</a:t>
            </a:r>
            <a:r>
              <a:rPr lang="zh-CN" altLang="zh-CN" sz="1800" kern="100" dirty="0">
                <a:solidFill>
                  <a:srgbClr val="333333"/>
                </a:solidFill>
                <a:effectLst/>
                <a:latin typeface="Georgia" panose="02040502050405020303" pitchFamily="18" charset="0"/>
                <a:ea typeface="宋体" panose="02010600030101010101" pitchFamily="2" charset="-122"/>
              </a:rPr>
              <a:t>，用于快速切换。</a:t>
            </a:r>
            <a:endParaRPr lang="zh-CN" altLang="zh-CN" sz="1800" kern="100" dirty="0">
              <a:effectLst/>
              <a:latin typeface="Times New Roman" panose="02020603050405020304" pitchFamily="18" charset="0"/>
              <a:ea typeface="宋体" panose="02010600030101010101" pitchFamily="2" charset="-122"/>
            </a:endParaRPr>
          </a:p>
        </p:txBody>
      </p:sp>
      <p:pic>
        <p:nvPicPr>
          <p:cNvPr id="4" name="图片 3" descr="eclipse-workspace"/>
          <p:cNvPicPr/>
          <p:nvPr/>
        </p:nvPicPr>
        <p:blipFill>
          <a:blip r:embed="rId1"/>
          <a:stretch>
            <a:fillRect/>
          </a:stretch>
        </p:blipFill>
        <p:spPr>
          <a:xfrm>
            <a:off x="6137593" y="2895614"/>
            <a:ext cx="5249545" cy="3113405"/>
          </a:xfrm>
          <a:prstGeom prst="rect">
            <a:avLst/>
          </a:prstGeom>
          <a:noFill/>
          <a:ln>
            <a:noFill/>
          </a:ln>
        </p:spPr>
      </p:pic>
      <p:sp>
        <p:nvSpPr>
          <p:cNvPr id="3" name="文本框 2"/>
          <p:cNvSpPr txBox="1"/>
          <p:nvPr/>
        </p:nvSpPr>
        <p:spPr>
          <a:xfrm>
            <a:off x="7390801" y="6042476"/>
            <a:ext cx="2743128" cy="334259"/>
          </a:xfrm>
          <a:prstGeom prst="rect">
            <a:avLst/>
          </a:prstGeom>
          <a:noFill/>
        </p:spPr>
        <p:txBody>
          <a:bodyPr wrap="square" rtlCol="0">
            <a:spAutoFit/>
          </a:bodyPr>
          <a:lstStyle/>
          <a:p>
            <a:pPr indent="261620" algn="ctr">
              <a:lnSpc>
                <a:spcPct val="150000"/>
              </a:lnSpc>
            </a:pPr>
            <a:r>
              <a:rPr lang="zh-CN" altLang="zh-CN" sz="1200" kern="100" dirty="0">
                <a:effectLst/>
                <a:latin typeface="Times New Roman" panose="02020603050405020304" pitchFamily="18" charset="0"/>
                <a:ea typeface="宋体" panose="02010600030101010101" pitchFamily="2" charset="-122"/>
              </a:rPr>
              <a:t>图</a:t>
            </a:r>
            <a:r>
              <a:rPr lang="en-US" altLang="zh-CN" sz="1200" kern="100" dirty="0">
                <a:effectLst/>
                <a:latin typeface="Times New Roman" panose="02020603050405020304" pitchFamily="18" charset="0"/>
                <a:ea typeface="宋体" panose="02010600030101010101" pitchFamily="2" charset="-122"/>
              </a:rPr>
              <a:t>1-17 Eclipse IDE</a:t>
            </a:r>
            <a:r>
              <a:rPr lang="zh-CN" altLang="zh-CN" sz="1200" kern="100" dirty="0">
                <a:effectLst/>
                <a:latin typeface="Times New Roman" panose="02020603050405020304" pitchFamily="18" charset="0"/>
                <a:ea typeface="宋体" panose="02010600030101010101" pitchFamily="2" charset="-122"/>
              </a:rPr>
              <a:t>结构</a:t>
            </a:r>
            <a:endParaRPr lang="zh-CN" altLang="zh-CN" sz="12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7" name="标题 3"/>
          <p:cNvSpPr>
            <a:spLocks noGrp="1" noChangeArrowheads="1"/>
          </p:cNvSpPr>
          <p:nvPr>
            <p:ph type="ctrTitle"/>
          </p:nvPr>
        </p:nvSpPr>
        <p:spPr>
          <a:xfrm>
            <a:off x="2209800" y="2490788"/>
            <a:ext cx="7772400" cy="803275"/>
          </a:xfrm>
        </p:spPr>
        <p:txBody>
          <a:bodyPr>
            <a:normAutofit fontScale="90000"/>
          </a:bodyPr>
          <a:lstStyle/>
          <a:p>
            <a:pPr marL="0" marR="0" lvl="0" indent="0" algn="ctr" defTabSz="449580" rtl="0" eaLnBrk="0" fontAlgn="base" latinLnBrk="0" hangingPunct="0">
              <a:lnSpc>
                <a:spcPct val="92000"/>
              </a:lnSpc>
              <a:spcBef>
                <a:spcPct val="0"/>
              </a:spcBef>
              <a:spcAft>
                <a:spcPct val="0"/>
              </a:spcAft>
              <a:buClr>
                <a:srgbClr val="7889FB"/>
              </a:buClr>
              <a:buSzPct val="100000"/>
              <a:buFont typeface="Tahoma" panose="020B0604030504040204" pitchFamily="34" charset="0"/>
              <a:buNone/>
              <a:defRPr/>
            </a:pP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模块一  </a:t>
            </a:r>
            <a:r>
              <a:rPr kumimoji="0" lang="en-US" altLang="zh-CN"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Java</a:t>
            </a:r>
            <a: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t>开发环境搭建</a:t>
            </a:r>
            <a:br>
              <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rPr>
            </a:br>
            <a:endParaRPr kumimoji="0" lang="zh-CN" altLang="en-US" sz="4400" b="1" i="0" u="none" strike="noStrike" kern="0" cap="none" spc="0" normalizeH="0" baseline="0" noProof="0" dirty="0">
              <a:ln>
                <a:noFill/>
              </a:ln>
              <a:solidFill>
                <a:schemeClr val="tx1"/>
              </a:solidFill>
              <a:effectLst/>
              <a:uLnTx/>
              <a:uFillTx/>
              <a:latin typeface="宋体" panose="02010600030101010101" pitchFamily="2" charset="-122"/>
              <a:ea typeface="宋体" panose="02010600030101010101" pitchFamily="2" charset="-122"/>
              <a:cs typeface="+mj-cs"/>
            </a:endParaRPr>
          </a:p>
        </p:txBody>
      </p:sp>
      <p:sp>
        <p:nvSpPr>
          <p:cNvPr id="3" name="副标题 2"/>
          <p:cNvSpPr>
            <a:spLocks noGrp="1"/>
          </p:cNvSpPr>
          <p:nvPr>
            <p:ph type="subTitle" idx="1"/>
          </p:nvPr>
        </p:nvSpPr>
        <p:spPr/>
        <p:txBody>
          <a:bodyPr/>
          <a:lstStyle/>
          <a:p>
            <a:r>
              <a:rPr lang="zh-CN" altLang="en-US" dirty="0"/>
              <a:t>任务</a:t>
            </a:r>
            <a:r>
              <a:rPr lang="en-US" altLang="zh-CN" dirty="0"/>
              <a:t>3</a:t>
            </a:r>
            <a:r>
              <a:rPr lang="zh-CN" altLang="en-US" dirty="0"/>
              <a:t>    搭建开发环境</a:t>
            </a:r>
            <a:endParaRPr lang="zh-CN" altLang="en-US" dirty="0"/>
          </a:p>
        </p:txBody>
      </p:sp>
    </p:spTree>
  </p:cSld>
  <p:clrMapOvr>
    <a:masterClrMapping/>
  </p:clrMapOv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a:t>
            </a:r>
            <a:r>
              <a:rPr lang="zh-CN" altLang="en-US" dirty="0">
                <a:sym typeface="Arial" panose="020B0604020202020204" pitchFamily="34" charset="0"/>
              </a:rPr>
              <a:t>.1</a:t>
            </a:r>
            <a:r>
              <a:rPr lang="en-US" altLang="zh-CN" dirty="0">
                <a:sym typeface="Arial" panose="020B0604020202020204" pitchFamily="34" charset="0"/>
              </a:rPr>
              <a:t>.1</a:t>
            </a:r>
            <a:r>
              <a:rPr lang="zh-CN" altLang="en-US" dirty="0">
                <a:sym typeface="Arial" panose="020B0604020202020204" pitchFamily="34" charset="0"/>
              </a:rPr>
              <a:t> </a:t>
            </a:r>
            <a:r>
              <a:rPr lang="en-US" altLang="zh-CN" dirty="0">
                <a:sym typeface="Arial" panose="020B0604020202020204" pitchFamily="34" charset="0"/>
              </a:rPr>
              <a:t>Java</a:t>
            </a:r>
            <a:r>
              <a:rPr lang="zh-CN" altLang="en-US" dirty="0">
                <a:sym typeface="Arial" panose="020B0604020202020204" pitchFamily="34" charset="0"/>
              </a:rPr>
              <a:t>简介</a:t>
            </a:r>
            <a:endParaRPr lang="zh-CN" altLang="en-US" dirty="0">
              <a:sym typeface="Arial" panose="020B0604020202020204" pitchFamily="34" charset="0"/>
            </a:endParaRPr>
          </a:p>
        </p:txBody>
      </p:sp>
      <p:sp>
        <p:nvSpPr>
          <p:cNvPr id="8195" name="内容占位符 57386"/>
          <p:cNvSpPr>
            <a:spLocks noGrp="1"/>
          </p:cNvSpPr>
          <p:nvPr>
            <p:ph idx="4294967295"/>
          </p:nvPr>
        </p:nvSpPr>
        <p:spPr>
          <a:xfrm>
            <a:off x="791845" y="990600"/>
            <a:ext cx="10595610" cy="5503545"/>
          </a:xfrm>
        </p:spPr>
        <p:txBody>
          <a:bodyPr vert="horz" wrap="square" lIns="90000" tIns="46800" rIns="90000" bIns="46800" anchor="t"/>
          <a:lstStyle/>
          <a:p>
            <a:pPr algn="just">
              <a:lnSpc>
                <a:spcPct val="150000"/>
              </a:lnSpc>
              <a:buNone/>
            </a:pPr>
            <a:r>
              <a:rPr lang="en-US" altLang="zh-CN" kern="100" dirty="0"/>
              <a:t>    </a:t>
            </a:r>
            <a:r>
              <a:rPr lang="en-US" altLang="zh-CN" sz="1800" kern="100" dirty="0">
                <a:solidFill>
                  <a:srgbClr val="000000"/>
                </a:solidFill>
                <a:effectLst/>
                <a:latin typeface="宋体" panose="02010600030101010101" pitchFamily="2" charset="-122"/>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是一种高级的面向对象的程序设计语言。</a:t>
            </a:r>
            <a:r>
              <a:rPr lang="en-US" altLang="zh-CN" sz="1800" kern="100" dirty="0">
                <a:solidFill>
                  <a:srgbClr val="000000"/>
                </a:solidFill>
                <a:effectLst/>
                <a:latin typeface="Times New Roman" panose="02020603050405020304" pitchFamily="18" charset="0"/>
                <a:ea typeface="宋体" panose="02010600030101010101" pitchFamily="2" charset="-122"/>
              </a:rPr>
              <a:t>Java </a:t>
            </a:r>
            <a:r>
              <a:rPr lang="zh-CN" altLang="zh-CN" sz="1800" kern="100" dirty="0">
                <a:solidFill>
                  <a:srgbClr val="000000"/>
                </a:solidFill>
                <a:effectLst/>
                <a:latin typeface="Times New Roman" panose="02020603050405020304" pitchFamily="18" charset="0"/>
                <a:ea typeface="宋体" panose="02010600030101010101" pitchFamily="2" charset="-122"/>
              </a:rPr>
              <a:t>既安全、可移植，又可跨平台，而且人们发现它能够解决</a:t>
            </a:r>
            <a:r>
              <a:rPr lang="en-US" altLang="zh-CN" sz="1800" kern="100" dirty="0">
                <a:solidFill>
                  <a:srgbClr val="000000"/>
                </a:solidFill>
                <a:effectLst/>
                <a:latin typeface="Times New Roman" panose="02020603050405020304" pitchFamily="18" charset="0"/>
                <a:ea typeface="宋体" panose="02010600030101010101" pitchFamily="2" charset="-122"/>
              </a:rPr>
              <a:t>Internet </a:t>
            </a:r>
            <a:r>
              <a:rPr lang="zh-CN" altLang="zh-CN" sz="1800" kern="100" dirty="0">
                <a:solidFill>
                  <a:srgbClr val="000000"/>
                </a:solidFill>
                <a:effectLst/>
                <a:latin typeface="Times New Roman" panose="02020603050405020304" pitchFamily="18" charset="0"/>
                <a:ea typeface="宋体" panose="02010600030101010101" pitchFamily="2" charset="-122"/>
              </a:rPr>
              <a:t>上的大型应用问题，从</a:t>
            </a:r>
            <a:r>
              <a:rPr lang="en-US" altLang="zh-CN" sz="1800" kern="100" dirty="0">
                <a:solidFill>
                  <a:srgbClr val="000000"/>
                </a:solidFill>
                <a:effectLst/>
                <a:latin typeface="Times New Roman" panose="02020603050405020304" pitchFamily="18" charset="0"/>
                <a:ea typeface="宋体" panose="02010600030101010101" pitchFamily="2" charset="-122"/>
              </a:rPr>
              <a:t>PC</a:t>
            </a:r>
            <a:r>
              <a:rPr lang="zh-CN" altLang="zh-CN" sz="1800" kern="100" dirty="0">
                <a:solidFill>
                  <a:srgbClr val="000000"/>
                </a:solidFill>
                <a:effectLst/>
                <a:latin typeface="Times New Roman" panose="02020603050405020304" pitchFamily="18" charset="0"/>
                <a:ea typeface="宋体" panose="02010600030101010101" pitchFamily="2" charset="-122"/>
              </a:rPr>
              <a:t>机到手机上都有</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开发的程序和游戏。</a:t>
            </a:r>
            <a:r>
              <a:rPr lang="en-US" altLang="zh-CN" sz="1800" kern="100" dirty="0">
                <a:solidFill>
                  <a:srgbClr val="000000"/>
                </a:solidFill>
                <a:effectLst/>
                <a:latin typeface="Times New Roman" panose="02020603050405020304" pitchFamily="18" charset="0"/>
                <a:ea typeface="宋体" panose="02010600030101010101" pitchFamily="2" charset="-122"/>
              </a:rPr>
              <a:t>1991 </a:t>
            </a:r>
            <a:r>
              <a:rPr lang="zh-CN" altLang="zh-CN" sz="1800" kern="100" dirty="0">
                <a:solidFill>
                  <a:srgbClr val="000000"/>
                </a:solidFill>
                <a:effectLst/>
                <a:latin typeface="Times New Roman" panose="02020603050405020304" pitchFamily="18" charset="0"/>
                <a:ea typeface="宋体" panose="02010600030101010101" pitchFamily="2" charset="-122"/>
              </a:rPr>
              <a:t>年</a:t>
            </a:r>
            <a:r>
              <a:rPr lang="en-US" altLang="zh-CN" sz="1800" kern="100" dirty="0">
                <a:solidFill>
                  <a:srgbClr val="000000"/>
                </a:solidFill>
                <a:effectLst/>
                <a:latin typeface="Times New Roman" panose="02020603050405020304" pitchFamily="18" charset="0"/>
                <a:ea typeface="宋体" panose="02010600030101010101" pitchFamily="2" charset="-122"/>
              </a:rPr>
              <a:t>Sun</a:t>
            </a:r>
            <a:r>
              <a:rPr lang="zh-CN" altLang="zh-CN" sz="1800" kern="100" dirty="0">
                <a:solidFill>
                  <a:srgbClr val="000000"/>
                </a:solidFill>
                <a:effectLst/>
                <a:latin typeface="Times New Roman" panose="02020603050405020304" pitchFamily="18" charset="0"/>
                <a:ea typeface="宋体" panose="02010600030101010101" pitchFamily="2" charset="-122"/>
              </a:rPr>
              <a:t>公司的</a:t>
            </a:r>
            <a:r>
              <a:rPr lang="en-US" altLang="zh-CN" sz="1800" kern="100" dirty="0">
                <a:solidFill>
                  <a:srgbClr val="000000"/>
                </a:solidFill>
                <a:effectLst/>
                <a:latin typeface="Times New Roman" panose="02020603050405020304" pitchFamily="18" charset="0"/>
                <a:ea typeface="宋体" panose="02010600030101010101" pitchFamily="2" charset="-122"/>
              </a:rPr>
              <a:t>James Gosling</a:t>
            </a:r>
            <a:r>
              <a:rPr lang="zh-CN" altLang="zh-CN" sz="1800" kern="100" dirty="0">
                <a:solidFill>
                  <a:srgbClr val="000000"/>
                </a:solidFill>
                <a:effectLst/>
                <a:latin typeface="Times New Roman" panose="02020603050405020304" pitchFamily="18" charset="0"/>
                <a:ea typeface="宋体" panose="02010600030101010101" pitchFamily="2" charset="-122"/>
              </a:rPr>
              <a:t>等人开始开发名称为</a:t>
            </a:r>
            <a:r>
              <a:rPr lang="en-US" altLang="zh-CN" sz="1800" kern="100" dirty="0">
                <a:solidFill>
                  <a:srgbClr val="000000"/>
                </a:solidFill>
                <a:effectLst/>
                <a:latin typeface="Times New Roman" panose="02020603050405020304" pitchFamily="18" charset="0"/>
                <a:ea typeface="宋体" panose="02010600030101010101" pitchFamily="2" charset="-122"/>
              </a:rPr>
              <a:t> Oak </a:t>
            </a:r>
            <a:r>
              <a:rPr lang="zh-CN" altLang="zh-CN" sz="1800" kern="100" dirty="0">
                <a:solidFill>
                  <a:srgbClr val="000000"/>
                </a:solidFill>
                <a:effectLst/>
                <a:latin typeface="Times New Roman" panose="02020603050405020304" pitchFamily="18" charset="0"/>
                <a:ea typeface="宋体" panose="02010600030101010101" pitchFamily="2" charset="-122"/>
              </a:rPr>
              <a:t>的语言，目标定位在家用电器等小型系统的程序语言，主要应用在电视机、电话、闹钟、烤面包机等家用电器的控制和通信。由于这些智能化家电的市场需求没有预期的高，</a:t>
            </a:r>
            <a:r>
              <a:rPr lang="en-US" altLang="zh-CN" sz="1800" kern="100" dirty="0">
                <a:solidFill>
                  <a:srgbClr val="000000"/>
                </a:solidFill>
                <a:effectLst/>
                <a:latin typeface="Times New Roman" panose="02020603050405020304" pitchFamily="18" charset="0"/>
                <a:ea typeface="宋体" panose="02010600030101010101" pitchFamily="2" charset="-122"/>
              </a:rPr>
              <a:t>Sun</a:t>
            </a:r>
            <a:r>
              <a:rPr lang="zh-CN" altLang="zh-CN" sz="1800" kern="100" dirty="0">
                <a:solidFill>
                  <a:srgbClr val="000000"/>
                </a:solidFill>
                <a:effectLst/>
                <a:latin typeface="Times New Roman" panose="02020603050405020304" pitchFamily="18" charset="0"/>
                <a:ea typeface="宋体" panose="02010600030101010101" pitchFamily="2" charset="-122"/>
              </a:rPr>
              <a:t>公司放弃了该项计划。随着互联网的发展，</a:t>
            </a:r>
            <a:r>
              <a:rPr lang="en-US" altLang="zh-CN" sz="1800" kern="100" dirty="0">
                <a:solidFill>
                  <a:srgbClr val="000000"/>
                </a:solidFill>
                <a:effectLst/>
                <a:latin typeface="Times New Roman" panose="02020603050405020304" pitchFamily="18" charset="0"/>
                <a:ea typeface="宋体" panose="02010600030101010101" pitchFamily="2" charset="-122"/>
              </a:rPr>
              <a:t>Sun</a:t>
            </a:r>
            <a:r>
              <a:rPr lang="zh-CN" altLang="zh-CN" sz="1800" kern="100" dirty="0">
                <a:solidFill>
                  <a:srgbClr val="000000"/>
                </a:solidFill>
                <a:effectLst/>
                <a:latin typeface="Times New Roman" panose="02020603050405020304" pitchFamily="18" charset="0"/>
                <a:ea typeface="宋体" panose="02010600030101010101" pitchFamily="2" charset="-122"/>
              </a:rPr>
              <a:t>公司看见</a:t>
            </a:r>
            <a:r>
              <a:rPr lang="en-US" altLang="zh-CN" sz="1800" kern="100" dirty="0">
                <a:solidFill>
                  <a:srgbClr val="000000"/>
                </a:solidFill>
                <a:effectLst/>
                <a:latin typeface="Times New Roman" panose="02020603050405020304" pitchFamily="18" charset="0"/>
                <a:ea typeface="宋体" panose="02010600030101010101" pitchFamily="2" charset="-122"/>
              </a:rPr>
              <a:t>Oak</a:t>
            </a:r>
            <a:r>
              <a:rPr lang="zh-CN" altLang="zh-CN" sz="1800" kern="100" dirty="0">
                <a:solidFill>
                  <a:srgbClr val="000000"/>
                </a:solidFill>
                <a:effectLst/>
                <a:latin typeface="Times New Roman" panose="02020603050405020304" pitchFamily="18" charset="0"/>
                <a:ea typeface="宋体" panose="02010600030101010101" pitchFamily="2" charset="-122"/>
              </a:rPr>
              <a:t>在互联网上应用的前景，于是改造了</a:t>
            </a:r>
            <a:r>
              <a:rPr lang="en-US" altLang="zh-CN" sz="1800" kern="100" dirty="0">
                <a:solidFill>
                  <a:srgbClr val="000000"/>
                </a:solidFill>
                <a:effectLst/>
                <a:latin typeface="Times New Roman" panose="02020603050405020304" pitchFamily="18" charset="0"/>
                <a:ea typeface="宋体" panose="02010600030101010101" pitchFamily="2" charset="-122"/>
              </a:rPr>
              <a:t>Oak</a:t>
            </a:r>
            <a:r>
              <a:rPr lang="zh-CN" altLang="zh-CN" sz="1800" kern="100" dirty="0">
                <a:solidFill>
                  <a:srgbClr val="000000"/>
                </a:solidFill>
                <a:effectLst/>
                <a:latin typeface="Times New Roman" panose="02020603050405020304" pitchFamily="18" charset="0"/>
                <a:ea typeface="宋体" panose="02010600030101010101" pitchFamily="2" charset="-122"/>
              </a:rPr>
              <a:t>，于</a:t>
            </a:r>
            <a:r>
              <a:rPr lang="en-US" altLang="zh-CN" sz="1800" kern="100" dirty="0">
                <a:solidFill>
                  <a:srgbClr val="000000"/>
                </a:solidFill>
                <a:effectLst/>
                <a:latin typeface="Times New Roman" panose="02020603050405020304" pitchFamily="18" charset="0"/>
                <a:ea typeface="宋体" panose="02010600030101010101" pitchFamily="2" charset="-122"/>
              </a:rPr>
              <a:t>1995</a:t>
            </a:r>
            <a:r>
              <a:rPr lang="zh-CN" altLang="zh-CN" sz="1800" kern="100" dirty="0">
                <a:solidFill>
                  <a:srgbClr val="000000"/>
                </a:solidFill>
                <a:effectLst/>
                <a:latin typeface="Times New Roman" panose="02020603050405020304" pitchFamily="18" charset="0"/>
                <a:ea typeface="宋体" panose="02010600030101010101" pitchFamily="2" charset="-122"/>
              </a:rPr>
              <a:t>年</a:t>
            </a:r>
            <a:r>
              <a:rPr lang="en-US" altLang="zh-CN" sz="1800" kern="100" dirty="0">
                <a:solidFill>
                  <a:srgbClr val="000000"/>
                </a:solidFill>
                <a:effectLst/>
                <a:latin typeface="Times New Roman" panose="02020603050405020304" pitchFamily="18" charset="0"/>
                <a:ea typeface="宋体" panose="02010600030101010101" pitchFamily="2" charset="-122"/>
              </a:rPr>
              <a:t>5</a:t>
            </a:r>
            <a:r>
              <a:rPr lang="zh-CN" altLang="zh-CN" sz="1800" kern="100" dirty="0">
                <a:solidFill>
                  <a:srgbClr val="000000"/>
                </a:solidFill>
                <a:effectLst/>
                <a:latin typeface="Times New Roman" panose="02020603050405020304" pitchFamily="18" charset="0"/>
                <a:ea typeface="宋体" panose="02010600030101010101" pitchFamily="2" charset="-122"/>
              </a:rPr>
              <a:t>月以</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的名称正式发布。</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伴随着互联网的迅猛发展而发展，逐渐成为重要的网络编程语言。</a:t>
            </a:r>
            <a:endParaRPr lang="en-US" altLang="zh-CN" sz="1800" kern="100" dirty="0">
              <a:solidFill>
                <a:srgbClr val="000000"/>
              </a:solidFill>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宋体" panose="02010600030101010101" pitchFamily="2" charset="-122"/>
                <a:ea typeface="宋体" panose="02010600030101010101" pitchFamily="2" charset="-122"/>
              </a:rPr>
              <a:t>    Java</a:t>
            </a:r>
            <a:r>
              <a:rPr lang="zh-CN" altLang="zh-CN" sz="1800" kern="100" dirty="0">
                <a:solidFill>
                  <a:srgbClr val="000000"/>
                </a:solidFill>
                <a:effectLst/>
                <a:latin typeface="Times New Roman" panose="02020603050405020304" pitchFamily="18" charset="0"/>
                <a:ea typeface="宋体" panose="02010600030101010101" pitchFamily="2" charset="-122"/>
              </a:rPr>
              <a:t>编程语言的风格十分接近</a:t>
            </a:r>
            <a:r>
              <a:rPr lang="en-US" altLang="zh-CN" sz="1800" kern="100" dirty="0">
                <a:solidFill>
                  <a:srgbClr val="000000"/>
                </a:solidFill>
                <a:effectLst/>
                <a:latin typeface="Times New Roman" panose="02020603050405020304" pitchFamily="18" charset="0"/>
                <a:ea typeface="宋体" panose="02010600030101010101" pitchFamily="2" charset="-122"/>
              </a:rPr>
              <a:t>C++</a:t>
            </a:r>
            <a:r>
              <a:rPr lang="zh-CN" altLang="zh-CN" sz="1800" kern="100" dirty="0">
                <a:solidFill>
                  <a:srgbClr val="000000"/>
                </a:solidFill>
                <a:effectLst/>
                <a:latin typeface="Times New Roman" panose="02020603050405020304" pitchFamily="18" charset="0"/>
                <a:ea typeface="宋体" panose="02010600030101010101" pitchFamily="2" charset="-122"/>
              </a:rPr>
              <a:t>语言。继承了</a:t>
            </a:r>
            <a:r>
              <a:rPr lang="en-US" altLang="zh-CN" sz="1800" kern="100" dirty="0">
                <a:solidFill>
                  <a:srgbClr val="000000"/>
                </a:solidFill>
                <a:effectLst/>
                <a:latin typeface="Times New Roman" panose="02020603050405020304" pitchFamily="18" charset="0"/>
                <a:ea typeface="宋体" panose="02010600030101010101" pitchFamily="2" charset="-122"/>
              </a:rPr>
              <a:t>C++</a:t>
            </a:r>
            <a:r>
              <a:rPr lang="zh-CN" altLang="zh-CN" sz="1800" kern="100" dirty="0">
                <a:solidFill>
                  <a:srgbClr val="000000"/>
                </a:solidFill>
                <a:effectLst/>
                <a:latin typeface="Times New Roman" panose="02020603050405020304" pitchFamily="18" charset="0"/>
                <a:ea typeface="宋体" panose="02010600030101010101" pitchFamily="2" charset="-122"/>
              </a:rPr>
              <a:t>语言面向对象技术的核心，</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舍弃了</a:t>
            </a:r>
            <a:r>
              <a:rPr lang="en-US" altLang="zh-CN" sz="1800" kern="100" dirty="0">
                <a:solidFill>
                  <a:srgbClr val="000000"/>
                </a:solidFill>
                <a:effectLst/>
                <a:latin typeface="Times New Roman" panose="02020603050405020304" pitchFamily="18" charset="0"/>
                <a:ea typeface="宋体" panose="02010600030101010101" pitchFamily="2" charset="-122"/>
              </a:rPr>
              <a:t>C++</a:t>
            </a:r>
            <a:r>
              <a:rPr lang="zh-CN" altLang="zh-CN" sz="1800" kern="100" dirty="0">
                <a:solidFill>
                  <a:srgbClr val="000000"/>
                </a:solidFill>
                <a:effectLst/>
                <a:latin typeface="Times New Roman" panose="02020603050405020304" pitchFamily="18" charset="0"/>
                <a:ea typeface="宋体" panose="02010600030101010101" pitchFamily="2" charset="-122"/>
              </a:rPr>
              <a:t>语言中容易引起错误的指针，改以引用替换，同时移除原</a:t>
            </a:r>
            <a:r>
              <a:rPr lang="en-US" altLang="zh-CN" sz="1800" kern="100" dirty="0">
                <a:solidFill>
                  <a:srgbClr val="000000"/>
                </a:solidFill>
                <a:effectLst/>
                <a:latin typeface="Times New Roman" panose="02020603050405020304" pitchFamily="18" charset="0"/>
                <a:ea typeface="宋体" panose="02010600030101010101" pitchFamily="2" charset="-122"/>
              </a:rPr>
              <a:t>C++</a:t>
            </a:r>
            <a:r>
              <a:rPr lang="zh-CN" altLang="zh-CN" sz="1800" kern="100" dirty="0">
                <a:solidFill>
                  <a:srgbClr val="000000"/>
                </a:solidFill>
                <a:effectLst/>
                <a:latin typeface="Times New Roman" panose="02020603050405020304" pitchFamily="18" charset="0"/>
                <a:ea typeface="宋体" panose="02010600030101010101" pitchFamily="2" charset="-122"/>
              </a:rPr>
              <a:t>与原来运算符重载，也移除多重继承特性，改用接口替换，增加垃圾回收器功能。在</a:t>
            </a:r>
            <a:r>
              <a:rPr lang="en-US" altLang="zh-CN" sz="1800" kern="100" dirty="0">
                <a:solidFill>
                  <a:srgbClr val="000000"/>
                </a:solidFill>
                <a:effectLst/>
                <a:latin typeface="Times New Roman" panose="02020603050405020304" pitchFamily="18" charset="0"/>
                <a:ea typeface="宋体" panose="02010600030101010101" pitchFamily="2" charset="-122"/>
              </a:rPr>
              <a:t>Java SE 1.5</a:t>
            </a:r>
            <a:r>
              <a:rPr lang="zh-CN" altLang="zh-CN" sz="1800" kern="100" dirty="0">
                <a:solidFill>
                  <a:srgbClr val="000000"/>
                </a:solidFill>
                <a:effectLst/>
                <a:latin typeface="Times New Roman" panose="02020603050405020304" pitchFamily="18" charset="0"/>
                <a:ea typeface="宋体" panose="02010600030101010101" pitchFamily="2" charset="-122"/>
              </a:rPr>
              <a:t>版本中引入了泛型编程、类型安全的枚举、不定长参数和自动装</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拆箱特性。</a:t>
            </a:r>
            <a:r>
              <a:rPr lang="en-US" altLang="zh-CN" sz="1800" kern="100" dirty="0">
                <a:solidFill>
                  <a:srgbClr val="000000"/>
                </a:solidFill>
                <a:effectLst/>
                <a:latin typeface="Times New Roman" panose="02020603050405020304" pitchFamily="18" charset="0"/>
                <a:ea typeface="宋体" panose="02010600030101010101" pitchFamily="2" charset="-122"/>
              </a:rPr>
              <a:t>Sun</a:t>
            </a:r>
            <a:r>
              <a:rPr lang="zh-CN" altLang="zh-CN" sz="1800" kern="100" dirty="0">
                <a:solidFill>
                  <a:srgbClr val="000000"/>
                </a:solidFill>
                <a:effectLst/>
                <a:latin typeface="Times New Roman" panose="02020603050405020304" pitchFamily="18" charset="0"/>
                <a:ea typeface="宋体" panose="02010600030101010101" pitchFamily="2" charset="-122"/>
              </a:rPr>
              <a:t>对</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语言的解释是：</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编程语言是个简单、面向对象、分布式、解释性、健壮、安全与系统无关、可移植、高性能、多线程和动态的语言。</a:t>
            </a:r>
            <a:r>
              <a:rPr lang="en-US"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sym typeface="Arial" panose="020B0604020202020204" pitchFamily="34" charset="0"/>
              </a:rPr>
              <a:t>导入任务</a:t>
            </a:r>
            <a:endParaRPr lang="zh-CN" altLang="en-US" dirty="0">
              <a:sym typeface="Arial" panose="020B0604020202020204" pitchFamily="34" charset="0"/>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编写一个简单的输入输出字符的程序。先从键盘输入字符，然后将字符的编码和字符本身输出到屏幕上。运行结果如图</a:t>
            </a:r>
            <a:r>
              <a:rPr lang="en-US" altLang="zh-CN" sz="1800" kern="100" dirty="0">
                <a:effectLst/>
                <a:latin typeface="Times New Roman" panose="02020603050405020304" pitchFamily="18" charset="0"/>
                <a:ea typeface="宋体" panose="02010600030101010101" pitchFamily="2" charset="-122"/>
              </a:rPr>
              <a:t>1-18</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8193" name="图片 18" descr="任务实施3"/>
          <p:cNvPicPr>
            <a:picLocks noChangeAspect="1" noChangeArrowheads="1"/>
          </p:cNvPicPr>
          <p:nvPr/>
        </p:nvPicPr>
        <p:blipFill>
          <a:blip r:embed="rId1">
            <a:extLst>
              <a:ext uri="{28A0092B-C50C-407E-A947-70E740481C1C}">
                <a14:useLocalDpi xmlns:a14="http://schemas.microsoft.com/office/drawing/2010/main" val="0"/>
              </a:ext>
            </a:extLst>
          </a:blip>
          <a:srcRect/>
          <a:stretch>
            <a:fillRect/>
          </a:stretch>
        </p:blipFill>
        <p:spPr bwMode="auto">
          <a:xfrm>
            <a:off x="3885831" y="2077197"/>
            <a:ext cx="3231509" cy="2511407"/>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3"/>
          <p:cNvSpPr>
            <a:spLocks noChangeArrowheads="1"/>
          </p:cNvSpPr>
          <p:nvPr/>
        </p:nvSpPr>
        <p:spPr bwMode="auto">
          <a:xfrm>
            <a:off x="4191050" y="4743544"/>
            <a:ext cx="246867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spAutoFit/>
          </a:bodyPr>
          <a:lstStyle/>
          <a:p>
            <a:pPr marL="0" marR="0" lvl="0" indent="0" algn="ctr" defTabSz="914400" rtl="0" eaLnBrk="0" fontAlgn="base" latinLnBrk="0" hangingPunct="0">
              <a:lnSpc>
                <a:spcPct val="100000"/>
              </a:lnSpc>
              <a:spcBef>
                <a:spcPct val="0"/>
              </a:spcBef>
              <a:spcAft>
                <a:spcPct val="0"/>
              </a:spcAft>
              <a:buClrTx/>
              <a:buSzTx/>
              <a:buFontTx/>
              <a:buNone/>
            </a:pPr>
            <a:r>
              <a:rPr kumimoji="0" lang="zh-CN"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图</a:t>
            </a:r>
            <a:r>
              <a:rPr kumimoji="0" lang="en-US" altLang="zh-CN"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1-18</a:t>
            </a:r>
            <a:r>
              <a:rPr kumimoji="0" lang="zh-CN" altLang="en-US" sz="1000" b="0" i="0" u="none" strike="noStrike" cap="none" normalizeH="0" baseline="0" dirty="0">
                <a:ln>
                  <a:noFill/>
                </a:ln>
                <a:solidFill>
                  <a:schemeClr val="tx1"/>
                </a:solidFill>
                <a:effectLst/>
                <a:latin typeface="Times New Roman" panose="02020603050405020304" pitchFamily="18" charset="0"/>
                <a:ea typeface="宋体" panose="02010600030101010101" pitchFamily="2" charset="-122"/>
                <a:cs typeface="Times New Roman" panose="02020603050405020304" pitchFamily="18" charset="0"/>
              </a:rPr>
              <a:t>输入输出字符运行结果</a:t>
            </a:r>
            <a:endParaRPr kumimoji="0" lang="zh-CN" altLang="en-US" sz="1800" b="0" i="0" u="none" strike="noStrike" cap="none" normalizeH="0" baseline="0" dirty="0">
              <a:ln>
                <a:noFill/>
              </a:ln>
              <a:solidFill>
                <a:schemeClr val="tx1"/>
              </a:solidFill>
              <a:effectLst/>
              <a:latin typeface="Arial" panose="020B0604020202020204" pitchFamily="34" charset="0"/>
            </a:endParaRPr>
          </a:p>
        </p:txBody>
      </p:sp>
    </p:spTree>
  </p:cSld>
  <p:clrMapOvr>
    <a:masterClrMapping/>
  </p:clrMapOvr>
  <p:transition spd="slow"/>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3.1  Java</a:t>
            </a:r>
            <a:r>
              <a:rPr lang="zh-CN" altLang="en-US" sz="2000" kern="100" dirty="0">
                <a:effectLst/>
                <a:latin typeface="Times New Roman" panose="02020603050405020304" pitchFamily="18" charset="0"/>
                <a:ea typeface="黑体" panose="02010609060101010101" pitchFamily="49" charset="-122"/>
              </a:rPr>
              <a:t>程序的分类</a:t>
            </a:r>
            <a:endParaRPr lang="zh-CN" altLang="zh-CN" sz="2000" kern="100" dirty="0">
              <a:effectLst/>
              <a:latin typeface="Times New Roman" panose="02020603050405020304" pitchFamily="18" charset="0"/>
              <a:ea typeface="宋体" panose="02010600030101010101" pitchFamily="2" charset="-122"/>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JAVA</a:t>
            </a:r>
            <a:r>
              <a:rPr lang="zh-CN" altLang="zh-CN" sz="1800" kern="100" dirty="0">
                <a:solidFill>
                  <a:srgbClr val="000000"/>
                </a:solidFill>
                <a:effectLst/>
                <a:latin typeface="Times New Roman" panose="02020603050405020304" pitchFamily="18" charset="0"/>
                <a:ea typeface="宋体" panose="02010600030101010101" pitchFamily="2" charset="-122"/>
              </a:rPr>
              <a:t>程序分为</a:t>
            </a:r>
            <a:r>
              <a:rPr lang="en-US" altLang="zh-CN" sz="1800" kern="100" dirty="0">
                <a:solidFill>
                  <a:srgbClr val="000000"/>
                </a:solidFill>
                <a:effectLst/>
                <a:latin typeface="Times New Roman" panose="02020603050405020304" pitchFamily="18" charset="0"/>
                <a:ea typeface="宋体" panose="02010600030101010101" pitchFamily="2" charset="-122"/>
              </a:rPr>
              <a:t>Application</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Applet</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Servlet</a:t>
            </a:r>
            <a:r>
              <a:rPr lang="zh-CN" altLang="zh-CN" sz="1800" kern="100" dirty="0">
                <a:solidFill>
                  <a:srgbClr val="000000"/>
                </a:solidFill>
                <a:effectLst/>
                <a:latin typeface="Times New Roman" panose="02020603050405020304" pitchFamily="18" charset="0"/>
                <a:ea typeface="宋体" panose="02010600030101010101" pitchFamily="2" charset="-122"/>
              </a:rPr>
              <a:t>三种类型。依次介绍这三种类型：</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Application</a:t>
            </a:r>
            <a:r>
              <a:rPr lang="zh-CN" altLang="zh-CN" sz="1800" kern="100" dirty="0">
                <a:solidFill>
                  <a:srgbClr val="000000"/>
                </a:solidFill>
                <a:effectLst/>
                <a:latin typeface="Times New Roman" panose="02020603050405020304" pitchFamily="18" charset="0"/>
                <a:ea typeface="宋体" panose="02010600030101010101" pitchFamily="2" charset="-122"/>
              </a:rPr>
              <a:t>：应用程序，可以独立运行的</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程序，由</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解释器控制执行，也是最常见的类型。</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Applet</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小程序，不能独立运行，需要嵌入到</a:t>
            </a:r>
            <a:r>
              <a:rPr lang="en-US" altLang="zh-CN" sz="1800" kern="100" dirty="0">
                <a:solidFill>
                  <a:srgbClr val="000000"/>
                </a:solidFill>
                <a:effectLst/>
                <a:latin typeface="Times New Roman" panose="02020603050405020304" pitchFamily="18" charset="0"/>
                <a:ea typeface="宋体" panose="02010600030101010101" pitchFamily="2" charset="-122"/>
              </a:rPr>
              <a:t>Web</a:t>
            </a:r>
            <a:r>
              <a:rPr lang="zh-CN" altLang="zh-CN" sz="1800" kern="100" dirty="0">
                <a:solidFill>
                  <a:srgbClr val="000000"/>
                </a:solidFill>
                <a:effectLst/>
                <a:latin typeface="Times New Roman" panose="02020603050405020304" pitchFamily="18" charset="0"/>
                <a:ea typeface="宋体" panose="02010600030101010101" pitchFamily="2" charset="-122"/>
              </a:rPr>
              <a:t>页中，由</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兼容浏览器控制执行，现在使用的比较少。</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Servlet</a:t>
            </a:r>
            <a:r>
              <a:rPr lang="zh-CN" altLang="zh-CN" sz="1800" kern="100" dirty="0">
                <a:solidFill>
                  <a:srgbClr val="000000"/>
                </a:solidFill>
                <a:effectLst/>
                <a:latin typeface="Times New Roman" panose="02020603050405020304" pitchFamily="18" charset="0"/>
                <a:ea typeface="宋体" panose="02010600030101010101" pitchFamily="2" charset="-122"/>
              </a:rPr>
              <a:t>：是</a:t>
            </a:r>
            <a:r>
              <a:rPr lang="en-US" altLang="zh-CN" sz="1800" kern="100" dirty="0">
                <a:solidFill>
                  <a:srgbClr val="000000"/>
                </a:solidFill>
                <a:effectLst/>
                <a:latin typeface="Times New Roman" panose="02020603050405020304" pitchFamily="18" charset="0"/>
                <a:ea typeface="宋体" panose="02010600030101010101" pitchFamily="2" charset="-122"/>
              </a:rPr>
              <a:t>Java Servlet</a:t>
            </a:r>
            <a:r>
              <a:rPr lang="zh-CN" altLang="zh-CN" sz="1800" kern="100" dirty="0">
                <a:solidFill>
                  <a:srgbClr val="000000"/>
                </a:solidFill>
                <a:effectLst/>
                <a:latin typeface="Times New Roman" panose="02020603050405020304" pitchFamily="18" charset="0"/>
                <a:ea typeface="宋体" panose="02010600030101010101" pitchFamily="2" charset="-122"/>
              </a:rPr>
              <a:t>的简称，</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狭义的</a:t>
            </a:r>
            <a:r>
              <a:rPr lang="en-US" altLang="zh-CN" sz="1800" kern="100" dirty="0">
                <a:solidFill>
                  <a:srgbClr val="333333"/>
                </a:solidFill>
                <a:effectLst/>
                <a:latin typeface="Arial" panose="020B0604020202020204" pitchFamily="34" charset="0"/>
                <a:ea typeface="宋体" panose="02010600030101010101" pitchFamily="2" charset="-122"/>
              </a:rPr>
              <a:t>Servlet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是指</a:t>
            </a:r>
            <a:r>
              <a:rPr lang="en-US" altLang="zh-CN" sz="1800" kern="100" dirty="0">
                <a:solidFill>
                  <a:srgbClr val="333333"/>
                </a:solidFill>
                <a:effectLst/>
                <a:latin typeface="Arial" panose="020B0604020202020204" pitchFamily="34" charset="0"/>
                <a:ea typeface="宋体" panose="02010600030101010101" pitchFamily="2" charset="-122"/>
              </a:rPr>
              <a:t>Java</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语言实现的一个接口，广义的</a:t>
            </a:r>
            <a:r>
              <a:rPr lang="en-US" altLang="zh-CN" sz="1800" kern="100" dirty="0">
                <a:solidFill>
                  <a:srgbClr val="333333"/>
                </a:solidFill>
                <a:effectLst/>
                <a:latin typeface="Arial" panose="020B0604020202020204" pitchFamily="34" charset="0"/>
                <a:ea typeface="宋体" panose="02010600030101010101" pitchFamily="2" charset="-122"/>
              </a:rPr>
              <a:t>Servlet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是指任何实现了这个</a:t>
            </a:r>
            <a:r>
              <a:rPr lang="en-US" altLang="zh-CN" sz="1800" kern="100" dirty="0">
                <a:solidFill>
                  <a:srgbClr val="333333"/>
                </a:solidFill>
                <a:effectLst/>
                <a:latin typeface="Arial" panose="020B0604020202020204" pitchFamily="34" charset="0"/>
                <a:ea typeface="宋体" panose="02010600030101010101" pitchFamily="2" charset="-122"/>
              </a:rPr>
              <a:t>Servlet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接口的类，一般情况下，人们将</a:t>
            </a:r>
            <a:r>
              <a:rPr lang="en-US" altLang="zh-CN" sz="1800" kern="100" dirty="0">
                <a:solidFill>
                  <a:srgbClr val="333333"/>
                </a:solidFill>
                <a:effectLst/>
                <a:latin typeface="Arial" panose="020B0604020202020204" pitchFamily="34" charset="0"/>
                <a:ea typeface="宋体" panose="02010600030101010101" pitchFamily="2" charset="-122"/>
              </a:rPr>
              <a:t>Servlet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理解为后者。</a:t>
            </a:r>
            <a:r>
              <a:rPr lang="en-US" altLang="zh-CN" sz="1800" kern="100" dirty="0">
                <a:solidFill>
                  <a:srgbClr val="333333"/>
                </a:solidFill>
                <a:effectLst/>
                <a:latin typeface="Arial" panose="020B0604020202020204" pitchFamily="34" charset="0"/>
                <a:ea typeface="宋体" panose="02010600030101010101" pitchFamily="2" charset="-122"/>
              </a:rPr>
              <a:t>Servlet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运行于支持</a:t>
            </a:r>
            <a:r>
              <a:rPr lang="en-US" altLang="zh-CN" sz="1800" kern="100" dirty="0">
                <a:solidFill>
                  <a:srgbClr val="333333"/>
                </a:solidFill>
                <a:effectLst/>
                <a:latin typeface="Arial" panose="020B0604020202020204" pitchFamily="34" charset="0"/>
                <a:ea typeface="宋体" panose="02010600030101010101" pitchFamily="2" charset="-122"/>
              </a:rPr>
              <a:t>Java</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的应用服务器中。从原理上讲，</a:t>
            </a:r>
            <a:r>
              <a:rPr lang="en-US" altLang="zh-CN" sz="1800" kern="100" dirty="0">
                <a:solidFill>
                  <a:srgbClr val="333333"/>
                </a:solidFill>
                <a:effectLst/>
                <a:latin typeface="Arial" panose="020B0604020202020204" pitchFamily="34" charset="0"/>
                <a:ea typeface="宋体" panose="02010600030101010101" pitchFamily="2" charset="-122"/>
              </a:rPr>
              <a:t>Servlet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可以响应任何类型的请求，但绝大多数情况下</a:t>
            </a:r>
            <a:r>
              <a:rPr lang="en-US" altLang="zh-CN" sz="1800" kern="100" dirty="0">
                <a:solidFill>
                  <a:srgbClr val="333333"/>
                </a:solidFill>
                <a:effectLst/>
                <a:latin typeface="Arial" panose="020B0604020202020204" pitchFamily="34" charset="0"/>
                <a:ea typeface="宋体" panose="02010600030101010101" pitchFamily="2" charset="-122"/>
              </a:rPr>
              <a:t>Servlet</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只用来扩展基于</a:t>
            </a:r>
            <a:r>
              <a:rPr lang="en-US" altLang="zh-CN" sz="1800" kern="100" dirty="0">
                <a:solidFill>
                  <a:srgbClr val="333333"/>
                </a:solidFill>
                <a:effectLst/>
                <a:latin typeface="Arial" panose="020B0604020202020204" pitchFamily="34" charset="0"/>
                <a:ea typeface="宋体" panose="02010600030101010101" pitchFamily="2" charset="-122"/>
              </a:rPr>
              <a:t>HTTP</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协议的</a:t>
            </a:r>
            <a:r>
              <a:rPr lang="en-US" altLang="zh-CN" sz="1800" kern="100" dirty="0">
                <a:solidFill>
                  <a:srgbClr val="333333"/>
                </a:solidFill>
                <a:effectLst/>
                <a:latin typeface="Arial" panose="020B0604020202020204" pitchFamily="34" charset="0"/>
                <a:ea typeface="宋体" panose="02010600030101010101" pitchFamily="2" charset="-122"/>
              </a:rPr>
              <a:t>Web</a:t>
            </a:r>
            <a:r>
              <a:rPr lang="zh-CN" altLang="zh-CN" sz="1800" kern="100" dirty="0">
                <a:solidFill>
                  <a:srgbClr val="333333"/>
                </a:solidFill>
                <a:effectLst/>
                <a:latin typeface="Arial" panose="020B0604020202020204" pitchFamily="34" charset="0"/>
                <a:ea typeface="宋体" panose="02010600030101010101" pitchFamily="2" charset="-122"/>
                <a:cs typeface="Arial" panose="020B0604020202020204" pitchFamily="34" charset="0"/>
              </a:rPr>
              <a:t>服务器。</a:t>
            </a:r>
            <a:r>
              <a:rPr lang="zh-CN" altLang="zh-CN" sz="1800" kern="100" dirty="0">
                <a:solidFill>
                  <a:srgbClr val="000000"/>
                </a:solidFill>
                <a:effectLst/>
                <a:latin typeface="Times New Roman" panose="02020603050405020304" pitchFamily="18" charset="0"/>
                <a:ea typeface="宋体" panose="02010600030101010101" pitchFamily="2" charset="-122"/>
              </a:rPr>
              <a:t>用</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编写的服务器端程序，主要功能在于交互式地浏览和修改数据，生成动态</a:t>
            </a:r>
            <a:r>
              <a:rPr lang="en-US" altLang="zh-CN" sz="1800" kern="100" dirty="0">
                <a:solidFill>
                  <a:srgbClr val="000000"/>
                </a:solidFill>
                <a:effectLst/>
                <a:latin typeface="Times New Roman" panose="02020603050405020304" pitchFamily="18" charset="0"/>
                <a:ea typeface="宋体" panose="02010600030101010101" pitchFamily="2" charset="-122"/>
              </a:rPr>
              <a:t>Web</a:t>
            </a:r>
            <a:r>
              <a:rPr lang="zh-CN" altLang="zh-CN" sz="1800" kern="100" dirty="0">
                <a:solidFill>
                  <a:srgbClr val="000000"/>
                </a:solidFill>
                <a:effectLst/>
                <a:latin typeface="Times New Roman" panose="02020603050405020304" pitchFamily="18" charset="0"/>
                <a:ea typeface="宋体" panose="02010600030101010101" pitchFamily="2" charset="-122"/>
              </a:rPr>
              <a:t>内容。</a:t>
            </a:r>
            <a:r>
              <a:rPr lang="en-US" altLang="zh-CN" sz="1800" kern="100" dirty="0">
                <a:solidFill>
                  <a:srgbClr val="000000"/>
                </a:solidFill>
                <a:effectLst/>
                <a:latin typeface="Times New Roman" panose="02020603050405020304" pitchFamily="18" charset="0"/>
                <a:ea typeface="宋体" panose="02010600030101010101" pitchFamily="2" charset="-122"/>
              </a:rPr>
              <a:t>Servlet</a:t>
            </a:r>
            <a:r>
              <a:rPr lang="zh-CN" altLang="zh-CN" sz="1800" kern="100" dirty="0">
                <a:solidFill>
                  <a:srgbClr val="000000"/>
                </a:solidFill>
                <a:effectLst/>
                <a:latin typeface="Times New Roman" panose="02020603050405020304" pitchFamily="18" charset="0"/>
                <a:ea typeface="宋体" panose="02010600030101010101" pitchFamily="2" charset="-122"/>
              </a:rPr>
              <a:t>的工作是读入用户发来的数据，通常在</a:t>
            </a:r>
            <a:r>
              <a:rPr lang="en-US" altLang="zh-CN" sz="1800" kern="100" dirty="0">
                <a:solidFill>
                  <a:srgbClr val="000000"/>
                </a:solidFill>
                <a:effectLst/>
                <a:latin typeface="Times New Roman" panose="02020603050405020304" pitchFamily="18" charset="0"/>
                <a:ea typeface="宋体" panose="02010600030101010101" pitchFamily="2" charset="-122"/>
              </a:rPr>
              <a:t>web</a:t>
            </a:r>
            <a:r>
              <a:rPr lang="zh-CN" altLang="zh-CN" sz="1800" kern="100" dirty="0">
                <a:solidFill>
                  <a:srgbClr val="000000"/>
                </a:solidFill>
                <a:effectLst/>
                <a:latin typeface="Times New Roman" panose="02020603050405020304" pitchFamily="18" charset="0"/>
                <a:ea typeface="宋体" panose="02010600030101010101" pitchFamily="2" charset="-122"/>
              </a:rPr>
              <a:t>页的</a:t>
            </a:r>
            <a:r>
              <a:rPr lang="en-US" altLang="zh-CN" sz="1800" kern="100" dirty="0">
                <a:solidFill>
                  <a:srgbClr val="000000"/>
                </a:solidFill>
                <a:effectLst/>
                <a:latin typeface="Times New Roman" panose="02020603050405020304" pitchFamily="18" charset="0"/>
                <a:ea typeface="宋体" panose="02010600030101010101" pitchFamily="2" charset="-122"/>
              </a:rPr>
              <a:t>form</a:t>
            </a:r>
            <a:r>
              <a:rPr lang="zh-CN" altLang="zh-CN" sz="1800" kern="100" dirty="0">
                <a:solidFill>
                  <a:srgbClr val="000000"/>
                </a:solidFill>
                <a:effectLst/>
                <a:latin typeface="Times New Roman" panose="02020603050405020304" pitchFamily="18" charset="0"/>
                <a:ea typeface="宋体" panose="02010600030101010101" pitchFamily="2" charset="-122"/>
              </a:rPr>
              <a:t>中；找出隐含在</a:t>
            </a:r>
            <a:r>
              <a:rPr lang="en-US" altLang="zh-CN" sz="1800" kern="100" dirty="0">
                <a:solidFill>
                  <a:srgbClr val="000000"/>
                </a:solidFill>
                <a:effectLst/>
                <a:latin typeface="Times New Roman" panose="02020603050405020304" pitchFamily="18" charset="0"/>
                <a:ea typeface="宋体" panose="02010600030101010101" pitchFamily="2" charset="-122"/>
              </a:rPr>
              <a:t>HTTP</a:t>
            </a:r>
            <a:r>
              <a:rPr lang="zh-CN" altLang="zh-CN" sz="1800" kern="100" dirty="0">
                <a:solidFill>
                  <a:srgbClr val="000000"/>
                </a:solidFill>
                <a:effectLst/>
                <a:latin typeface="Times New Roman" panose="02020603050405020304" pitchFamily="18" charset="0"/>
                <a:ea typeface="宋体" panose="02010600030101010101" pitchFamily="2" charset="-122"/>
              </a:rPr>
              <a:t>请求中的其他请求信息，如浏览器功能细节、请求端主机名等；产生结果，调用其他程序、访问数据库、直接计算；格式化结果，一般用于网页；设置</a:t>
            </a:r>
            <a:r>
              <a:rPr lang="en-US" altLang="zh-CN" sz="1800" kern="100" dirty="0">
                <a:solidFill>
                  <a:srgbClr val="000000"/>
                </a:solidFill>
                <a:effectLst/>
                <a:latin typeface="Times New Roman" panose="02020603050405020304" pitchFamily="18" charset="0"/>
                <a:ea typeface="宋体" panose="02010600030101010101" pitchFamily="2" charset="-122"/>
              </a:rPr>
              <a:t>HTTP response</a:t>
            </a:r>
            <a:r>
              <a:rPr lang="zh-CN" altLang="zh-CN" sz="1800" kern="100" dirty="0">
                <a:solidFill>
                  <a:srgbClr val="000000"/>
                </a:solidFill>
                <a:effectLst/>
                <a:latin typeface="Times New Roman" panose="02020603050405020304" pitchFamily="18" charset="0"/>
                <a:ea typeface="宋体" panose="02010600030101010101" pitchFamily="2" charset="-122"/>
              </a:rPr>
              <a:t>参数，如告诉浏览器返回文档格式，将文档返回给客户端。</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spd="slow"/>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3.2  Java Application</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1.</a:t>
            </a:r>
            <a:r>
              <a:rPr lang="zh-CN" altLang="zh-CN" sz="1800" kern="100" dirty="0">
                <a:solidFill>
                  <a:srgbClr val="000000"/>
                </a:solidFill>
                <a:effectLst/>
                <a:latin typeface="Times New Roman" panose="02020603050405020304" pitchFamily="18" charset="0"/>
                <a:ea typeface="宋体" panose="02010600030101010101" pitchFamily="2" charset="-122"/>
              </a:rPr>
              <a:t>案例</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100" dirty="0">
                <a:solidFill>
                  <a:srgbClr val="000000"/>
                </a:solidFill>
                <a:effectLst/>
                <a:latin typeface="Times New Roman" panose="02020603050405020304" pitchFamily="18" charset="0"/>
                <a:ea typeface="宋体" panose="02010600030101010101" pitchFamily="2" charset="-122"/>
              </a:rPr>
              <a:t>例</a:t>
            </a:r>
            <a:r>
              <a:rPr lang="en-US" altLang="zh-CN" sz="1800" kern="100" dirty="0">
                <a:solidFill>
                  <a:srgbClr val="000000"/>
                </a:solidFill>
                <a:effectLst/>
                <a:latin typeface="Times New Roman" panose="02020603050405020304" pitchFamily="18" charset="0"/>
                <a:ea typeface="宋体" panose="02010600030101010101" pitchFamily="2" charset="-122"/>
              </a:rPr>
              <a:t>1</a:t>
            </a:r>
            <a:r>
              <a:rPr lang="zh-CN" altLang="zh-CN" sz="1800" kern="100" dirty="0">
                <a:solidFill>
                  <a:srgbClr val="000000"/>
                </a:solidFill>
                <a:effectLst/>
                <a:latin typeface="Times New Roman" panose="02020603050405020304" pitchFamily="18" charset="0"/>
                <a:ea typeface="宋体" panose="02010600030101010101" pitchFamily="2" charset="-122"/>
              </a:rPr>
              <a:t>：在控制台输出“</a:t>
            </a:r>
            <a:r>
              <a:rPr lang="en-US" altLang="zh-CN" sz="1800" kern="100" dirty="0">
                <a:solidFill>
                  <a:srgbClr val="000000"/>
                </a:solidFill>
                <a:effectLst/>
                <a:latin typeface="Times New Roman" panose="02020603050405020304" pitchFamily="18" charset="0"/>
                <a:ea typeface="宋体" panose="02010600030101010101" pitchFamily="2" charset="-122"/>
              </a:rPr>
              <a:t>Hello</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World</a:t>
            </a:r>
            <a:r>
              <a:rPr lang="zh-CN"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zh-CN" altLang="zh-CN" sz="1800" kern="100" dirty="0">
                <a:solidFill>
                  <a:srgbClr val="000000"/>
                </a:solidFill>
                <a:effectLst/>
                <a:latin typeface="Times New Roman" panose="02020603050405020304" pitchFamily="18" charset="0"/>
                <a:ea typeface="宋体" panose="02010600030101010101" pitchFamily="2" charset="-122"/>
              </a:rPr>
              <a:t>代码实现：</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public class Hello {       //</a:t>
            </a:r>
            <a:r>
              <a:rPr lang="zh-CN" altLang="zh-CN" sz="1800" kern="100" dirty="0">
                <a:solidFill>
                  <a:srgbClr val="000000"/>
                </a:solidFill>
                <a:effectLst/>
                <a:latin typeface="Times New Roman" panose="02020603050405020304" pitchFamily="18" charset="0"/>
                <a:ea typeface="宋体" panose="02010600030101010101" pitchFamily="2" charset="-122"/>
              </a:rPr>
              <a:t>这是名称为“</a:t>
            </a:r>
            <a:r>
              <a:rPr lang="en-US" altLang="zh-CN" sz="1800" kern="100" dirty="0">
                <a:solidFill>
                  <a:srgbClr val="000000"/>
                </a:solidFill>
                <a:effectLst/>
                <a:latin typeface="Times New Roman" panose="02020603050405020304" pitchFamily="18" charset="0"/>
                <a:ea typeface="宋体" panose="02010600030101010101" pitchFamily="2" charset="-122"/>
              </a:rPr>
              <a:t>Hello.java</a:t>
            </a:r>
            <a:r>
              <a:rPr lang="zh-CN" altLang="zh-CN" sz="1800" kern="100" dirty="0">
                <a:solidFill>
                  <a:srgbClr val="000000"/>
                </a:solidFill>
                <a:effectLst/>
                <a:latin typeface="Times New Roman" panose="02020603050405020304" pitchFamily="18" charset="0"/>
                <a:ea typeface="宋体" panose="02010600030101010101" pitchFamily="2" charset="-122"/>
              </a:rPr>
              <a:t>”的简单程序</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public static void main(String </a:t>
            </a:r>
            <a:r>
              <a:rPr lang="en-US" altLang="zh-CN" sz="1800" kern="100" dirty="0" err="1">
                <a:solidFill>
                  <a:srgbClr val="000000"/>
                </a:solidFill>
                <a:effectLst/>
                <a:latin typeface="Times New Roman" panose="02020603050405020304" pitchFamily="18" charset="0"/>
                <a:ea typeface="宋体" panose="02010600030101010101" pitchFamily="2" charset="-122"/>
              </a:rPr>
              <a:t>args</a:t>
            </a:r>
            <a:r>
              <a:rPr lang="en-US" altLang="zh-CN" sz="1800" kern="100" dirty="0">
                <a:solidFill>
                  <a:srgbClr val="000000"/>
                </a:solidFill>
                <a:effectLst/>
                <a:latin typeface="Times New Roman" panose="02020603050405020304" pitchFamily="18" charset="0"/>
                <a:ea typeface="宋体" panose="02010600030101010101" pitchFamily="2" charset="-122"/>
              </a:rPr>
              <a:t>[ ]) {</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a:t>
            </a:r>
            <a:r>
              <a:rPr lang="en-US" altLang="zh-CN" sz="1800" kern="100" dirty="0" err="1">
                <a:solidFill>
                  <a:srgbClr val="000000"/>
                </a:solidFill>
                <a:effectLst/>
                <a:latin typeface="Times New Roman" panose="02020603050405020304" pitchFamily="18" charset="0"/>
                <a:ea typeface="宋体" panose="02010600030101010101" pitchFamily="2" charset="-122"/>
              </a:rPr>
              <a:t>System.out.println</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Hello</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 World</a:t>
            </a:r>
            <a:r>
              <a:rPr lang="zh-CN" altLang="zh-CN" sz="1800" kern="100" dirty="0">
                <a:solidFill>
                  <a:srgbClr val="000000"/>
                </a:solidFill>
                <a:effectLst/>
                <a:latin typeface="Times New Roman" panose="02020603050405020304" pitchFamily="18" charset="0"/>
                <a:ea typeface="宋体" panose="02010600030101010101" pitchFamily="2" charset="-122"/>
              </a:rPr>
              <a:t>！“</a:t>
            </a:r>
            <a:r>
              <a:rPr lang="en-US"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spd="slow"/>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3.2  Java Application</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800" kern="100" dirty="0">
                <a:solidFill>
                  <a:srgbClr val="000000"/>
                </a:solidFill>
                <a:effectLst/>
                <a:latin typeface="Times New Roman" panose="02020603050405020304" pitchFamily="18" charset="0"/>
                <a:ea typeface="宋体" panose="02010600030101010101" pitchFamily="2" charset="-122"/>
              </a:rPr>
              <a:t>程序解释：</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1.</a:t>
            </a:r>
            <a:r>
              <a:rPr lang="zh-CN" altLang="zh-CN" sz="1800" kern="100" dirty="0">
                <a:solidFill>
                  <a:srgbClr val="000000"/>
                </a:solidFill>
                <a:effectLst/>
                <a:latin typeface="Times New Roman" panose="02020603050405020304" pitchFamily="18" charset="0"/>
                <a:ea typeface="宋体" panose="02010600030101010101" pitchFamily="2" charset="-122"/>
              </a:rPr>
              <a:t>单行注释以</a:t>
            </a:r>
            <a:r>
              <a:rPr lang="en-US" altLang="zh-CN" sz="1800" kern="100" dirty="0">
                <a:solidFill>
                  <a:srgbClr val="000000"/>
                </a:solidFill>
                <a:effectLst/>
                <a:latin typeface="Times New Roman" panose="02020603050405020304" pitchFamily="18" charset="0"/>
                <a:ea typeface="宋体" panose="02010600030101010101" pitchFamily="2" charset="-122"/>
              </a:rPr>
              <a:t> // </a:t>
            </a:r>
            <a:r>
              <a:rPr lang="zh-CN" altLang="zh-CN" sz="1800" kern="100" dirty="0">
                <a:solidFill>
                  <a:srgbClr val="000000"/>
                </a:solidFill>
                <a:effectLst/>
                <a:latin typeface="Times New Roman" panose="02020603050405020304" pitchFamily="18" charset="0"/>
                <a:ea typeface="宋体" panose="02010600030101010101" pitchFamily="2" charset="-122"/>
              </a:rPr>
              <a:t>开始，以行末结束。</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2.</a:t>
            </a:r>
            <a:r>
              <a:rPr lang="zh-CN" altLang="zh-CN" sz="1800" kern="100" dirty="0">
                <a:solidFill>
                  <a:srgbClr val="000000"/>
                </a:solidFill>
                <a:effectLst/>
                <a:latin typeface="Times New Roman" panose="02020603050405020304" pitchFamily="18" charset="0"/>
                <a:ea typeface="宋体" panose="02010600030101010101" pitchFamily="2" charset="-122"/>
              </a:rPr>
              <a:t>关键字</a:t>
            </a:r>
            <a:r>
              <a:rPr lang="en-US" altLang="zh-CN" sz="1800" kern="100" dirty="0">
                <a:solidFill>
                  <a:srgbClr val="000000"/>
                </a:solidFill>
                <a:effectLst/>
                <a:latin typeface="Times New Roman" panose="02020603050405020304" pitchFamily="18" charset="0"/>
                <a:ea typeface="宋体" panose="02010600030101010101" pitchFamily="2" charset="-122"/>
              </a:rPr>
              <a:t> class </a:t>
            </a:r>
            <a:r>
              <a:rPr lang="zh-CN" altLang="zh-CN" sz="1800" kern="100" dirty="0">
                <a:solidFill>
                  <a:srgbClr val="000000"/>
                </a:solidFill>
                <a:effectLst/>
                <a:latin typeface="Times New Roman" panose="02020603050405020304" pitchFamily="18" charset="0"/>
                <a:ea typeface="宋体" panose="02010600030101010101" pitchFamily="2" charset="-122"/>
              </a:rPr>
              <a:t>声明类的定义，后面的</a:t>
            </a:r>
            <a:r>
              <a:rPr lang="en-US" altLang="zh-CN" sz="1800" kern="100" dirty="0">
                <a:solidFill>
                  <a:srgbClr val="000000"/>
                </a:solidFill>
                <a:effectLst/>
                <a:latin typeface="Times New Roman" panose="02020603050405020304" pitchFamily="18" charset="0"/>
                <a:ea typeface="宋体" panose="02010600030101010101" pitchFamily="2" charset="-122"/>
              </a:rPr>
              <a:t>HelloWorld</a:t>
            </a:r>
            <a:r>
              <a:rPr lang="zh-CN" altLang="zh-CN" sz="1800" kern="100" dirty="0">
                <a:solidFill>
                  <a:srgbClr val="000000"/>
                </a:solidFill>
                <a:effectLst/>
                <a:latin typeface="Times New Roman" panose="02020603050405020304" pitchFamily="18" charset="0"/>
                <a:ea typeface="宋体" panose="02010600030101010101" pitchFamily="2" charset="-122"/>
              </a:rPr>
              <a:t>是类的名称。整个类及其所有成员都是在一对大括号中</a:t>
            </a:r>
            <a:r>
              <a:rPr lang="en-US" altLang="zh-CN" sz="1800" kern="100" dirty="0">
                <a:solidFill>
                  <a:srgbClr val="000000"/>
                </a:solidFill>
                <a:effectLst/>
                <a:latin typeface="Times New Roman" panose="02020603050405020304" pitchFamily="18" charset="0"/>
                <a:ea typeface="宋体" panose="02010600030101010101" pitchFamily="2" charset="-122"/>
              </a:rPr>
              <a:t> {  } </a:t>
            </a:r>
            <a:r>
              <a:rPr lang="zh-CN" altLang="zh-CN" sz="1800" kern="100" dirty="0">
                <a:solidFill>
                  <a:srgbClr val="000000"/>
                </a:solidFill>
                <a:effectLst/>
                <a:latin typeface="Times New Roman" panose="02020603050405020304" pitchFamily="18" charset="0"/>
                <a:ea typeface="宋体" panose="02010600030101010101" pitchFamily="2" charset="-122"/>
              </a:rPr>
              <a:t>之间定义的。它们标志着类定义块的开始和结束。</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3. main( ) </a:t>
            </a:r>
            <a:r>
              <a:rPr lang="zh-CN" altLang="zh-CN" sz="1800" kern="100" dirty="0">
                <a:solidFill>
                  <a:srgbClr val="000000"/>
                </a:solidFill>
                <a:effectLst/>
                <a:latin typeface="Times New Roman" panose="02020603050405020304" pitchFamily="18" charset="0"/>
                <a:ea typeface="宋体" panose="02010600030101010101" pitchFamily="2" charset="-122"/>
              </a:rPr>
              <a:t>方法是程序的入口。</a:t>
            </a:r>
            <a:r>
              <a:rPr lang="en-US" altLang="zh-CN" sz="1800" kern="100" dirty="0" err="1">
                <a:solidFill>
                  <a:srgbClr val="000000"/>
                </a:solidFill>
                <a:effectLst/>
                <a:latin typeface="Times New Roman" panose="02020603050405020304" pitchFamily="18" charset="0"/>
                <a:ea typeface="宋体" panose="02010600030101010101" pitchFamily="2" charset="-122"/>
              </a:rPr>
              <a:t>args</a:t>
            </a:r>
            <a:r>
              <a:rPr lang="en-US" altLang="zh-CN" sz="1800" kern="100" dirty="0">
                <a:solidFill>
                  <a:srgbClr val="000000"/>
                </a:solidFill>
                <a:effectLst/>
                <a:latin typeface="Times New Roman" panose="02020603050405020304" pitchFamily="18" charset="0"/>
                <a:ea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rPr>
              <a:t>是</a:t>
            </a:r>
            <a:r>
              <a:rPr lang="en-US" altLang="zh-CN" sz="1800" kern="100" dirty="0">
                <a:solidFill>
                  <a:srgbClr val="000000"/>
                </a:solidFill>
                <a:effectLst/>
                <a:latin typeface="Times New Roman" panose="02020603050405020304" pitchFamily="18" charset="0"/>
                <a:ea typeface="宋体" panose="02010600030101010101" pitchFamily="2" charset="-122"/>
              </a:rPr>
              <a:t>String</a:t>
            </a:r>
            <a:r>
              <a:rPr lang="zh-CN" altLang="zh-CN" sz="1800" kern="100" dirty="0">
                <a:solidFill>
                  <a:srgbClr val="000000"/>
                </a:solidFill>
                <a:effectLst/>
                <a:latin typeface="Times New Roman" panose="02020603050405020304" pitchFamily="18" charset="0"/>
                <a:ea typeface="宋体" panose="02010600030101010101" pitchFamily="2" charset="-122"/>
              </a:rPr>
              <a:t>类型的数组。</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4.</a:t>
            </a:r>
            <a:r>
              <a:rPr lang="zh-CN" altLang="zh-CN" sz="1800" kern="100" dirty="0">
                <a:solidFill>
                  <a:srgbClr val="000000"/>
                </a:solidFill>
                <a:effectLst/>
                <a:latin typeface="Times New Roman" panose="02020603050405020304" pitchFamily="18" charset="0"/>
                <a:ea typeface="宋体" panose="02010600030101010101" pitchFamily="2" charset="-122"/>
              </a:rPr>
              <a:t>关键字</a:t>
            </a:r>
            <a:r>
              <a:rPr lang="en-US" altLang="zh-CN" sz="1800" kern="100" dirty="0">
                <a:solidFill>
                  <a:srgbClr val="000000"/>
                </a:solidFill>
                <a:effectLst/>
                <a:latin typeface="Times New Roman" panose="02020603050405020304" pitchFamily="18" charset="0"/>
                <a:ea typeface="宋体" panose="02010600030101010101" pitchFamily="2" charset="-122"/>
              </a:rPr>
              <a:t> public </a:t>
            </a:r>
            <a:r>
              <a:rPr lang="zh-CN" altLang="zh-CN" sz="1800" kern="100" dirty="0">
                <a:solidFill>
                  <a:srgbClr val="000000"/>
                </a:solidFill>
                <a:effectLst/>
                <a:latin typeface="Times New Roman" panose="02020603050405020304" pitchFamily="18" charset="0"/>
                <a:ea typeface="宋体" panose="02010600030101010101" pitchFamily="2" charset="-122"/>
              </a:rPr>
              <a:t>是一个访问控制修饰符，控制类成员的可见度和作用域。</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5.</a:t>
            </a:r>
            <a:r>
              <a:rPr lang="zh-CN" altLang="zh-CN" sz="1800" kern="100" dirty="0">
                <a:solidFill>
                  <a:srgbClr val="000000"/>
                </a:solidFill>
                <a:effectLst/>
                <a:latin typeface="Times New Roman" panose="02020603050405020304" pitchFamily="18" charset="0"/>
                <a:ea typeface="宋体" panose="02010600030101010101" pitchFamily="2" charset="-122"/>
              </a:rPr>
              <a:t>关键字</a:t>
            </a:r>
            <a:r>
              <a:rPr lang="en-US" altLang="zh-CN" sz="1800" kern="100" dirty="0">
                <a:solidFill>
                  <a:srgbClr val="000000"/>
                </a:solidFill>
                <a:effectLst/>
                <a:latin typeface="Times New Roman" panose="02020603050405020304" pitchFamily="18" charset="0"/>
                <a:ea typeface="宋体" panose="02010600030101010101" pitchFamily="2" charset="-122"/>
              </a:rPr>
              <a:t> static </a:t>
            </a:r>
            <a:r>
              <a:rPr lang="zh-CN" altLang="zh-CN" sz="1800" kern="100" dirty="0">
                <a:solidFill>
                  <a:srgbClr val="000000"/>
                </a:solidFill>
                <a:effectLst/>
                <a:latin typeface="Times New Roman" panose="02020603050405020304" pitchFamily="18" charset="0"/>
                <a:ea typeface="宋体" panose="02010600030101010101" pitchFamily="2" charset="-122"/>
              </a:rPr>
              <a:t>修饰</a:t>
            </a:r>
            <a:r>
              <a:rPr lang="en-US" altLang="zh-CN" sz="1800" kern="100" dirty="0">
                <a:solidFill>
                  <a:srgbClr val="000000"/>
                </a:solidFill>
                <a:effectLst/>
                <a:latin typeface="Times New Roman" panose="02020603050405020304" pitchFamily="18" charset="0"/>
                <a:ea typeface="宋体" panose="02010600030101010101" pitchFamily="2" charset="-122"/>
              </a:rPr>
              <a:t> main( ) </a:t>
            </a:r>
            <a:r>
              <a:rPr lang="zh-CN" altLang="zh-CN" sz="1800" kern="100" dirty="0">
                <a:solidFill>
                  <a:srgbClr val="000000"/>
                </a:solidFill>
                <a:effectLst/>
                <a:latin typeface="Times New Roman" panose="02020603050405020304" pitchFamily="18" charset="0"/>
                <a:ea typeface="宋体" panose="02010600030101010101" pitchFamily="2" charset="-122"/>
              </a:rPr>
              <a:t>方法，说明</a:t>
            </a:r>
            <a:r>
              <a:rPr lang="en-US" altLang="zh-CN" sz="1800" kern="100" dirty="0">
                <a:solidFill>
                  <a:srgbClr val="000000"/>
                </a:solidFill>
                <a:effectLst/>
                <a:latin typeface="Times New Roman" panose="02020603050405020304" pitchFamily="18" charset="0"/>
                <a:ea typeface="宋体" panose="02010600030101010101" pitchFamily="2" charset="-122"/>
              </a:rPr>
              <a:t>main</a:t>
            </a:r>
            <a:r>
              <a:rPr lang="zh-CN" altLang="zh-CN" sz="1800" kern="100" dirty="0">
                <a:solidFill>
                  <a:srgbClr val="000000"/>
                </a:solidFill>
                <a:effectLst/>
                <a:latin typeface="Times New Roman" panose="02020603050405020304" pitchFamily="18" charset="0"/>
                <a:ea typeface="宋体" panose="02010600030101010101" pitchFamily="2" charset="-122"/>
              </a:rPr>
              <a:t>（）是类方法。</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6.</a:t>
            </a:r>
            <a:r>
              <a:rPr lang="zh-CN" altLang="zh-CN" sz="1800" kern="100" dirty="0">
                <a:solidFill>
                  <a:srgbClr val="000000"/>
                </a:solidFill>
                <a:effectLst/>
                <a:latin typeface="Times New Roman" panose="02020603050405020304" pitchFamily="18" charset="0"/>
                <a:ea typeface="宋体" panose="02010600030101010101" pitchFamily="2" charset="-122"/>
              </a:rPr>
              <a:t>关键字</a:t>
            </a:r>
            <a:r>
              <a:rPr lang="en-US" altLang="zh-CN" sz="1800" kern="100" dirty="0">
                <a:solidFill>
                  <a:srgbClr val="000000"/>
                </a:solidFill>
                <a:effectLst/>
                <a:latin typeface="Times New Roman" panose="02020603050405020304" pitchFamily="18" charset="0"/>
                <a:ea typeface="宋体" panose="02010600030101010101" pitchFamily="2" charset="-122"/>
              </a:rPr>
              <a:t> void </a:t>
            </a:r>
            <a:r>
              <a:rPr lang="zh-CN" altLang="zh-CN" sz="1800" kern="100" dirty="0">
                <a:solidFill>
                  <a:srgbClr val="000000"/>
                </a:solidFill>
                <a:effectLst/>
                <a:latin typeface="Times New Roman" panose="02020603050405020304" pitchFamily="18" charset="0"/>
                <a:ea typeface="宋体" panose="02010600030101010101" pitchFamily="2" charset="-122"/>
              </a:rPr>
              <a:t>修饰符</a:t>
            </a:r>
            <a:r>
              <a:rPr lang="en-US" altLang="zh-CN" sz="1800" kern="100" dirty="0">
                <a:solidFill>
                  <a:srgbClr val="000000"/>
                </a:solidFill>
                <a:effectLst/>
                <a:latin typeface="Times New Roman" panose="02020603050405020304" pitchFamily="18" charset="0"/>
                <a:ea typeface="宋体" panose="02010600030101010101" pitchFamily="2" charset="-122"/>
              </a:rPr>
              <a:t> main( ) </a:t>
            </a:r>
            <a:r>
              <a:rPr lang="zh-CN" altLang="zh-CN" sz="1800" kern="100" dirty="0">
                <a:solidFill>
                  <a:srgbClr val="000000"/>
                </a:solidFill>
                <a:effectLst/>
                <a:latin typeface="Times New Roman" panose="02020603050405020304" pitchFamily="18" charset="0"/>
                <a:ea typeface="宋体" panose="02010600030101010101" pitchFamily="2" charset="-122"/>
              </a:rPr>
              <a:t>方法，说明执行时不返回任何值。</a:t>
            </a:r>
            <a:endParaRPr lang="zh-CN" altLang="zh-CN" sz="1800" kern="100" dirty="0">
              <a:effectLst/>
              <a:latin typeface="Times New Roman" panose="02020603050405020304" pitchFamily="18" charset="0"/>
              <a:ea typeface="宋体" panose="02010600030101010101" pitchFamily="2" charset="-122"/>
            </a:endParaRPr>
          </a:p>
          <a:p>
            <a:pPr algn="just">
              <a:buNone/>
            </a:pPr>
            <a:r>
              <a:rPr lang="en-US" altLang="zh-CN" sz="1800" kern="100" dirty="0">
                <a:solidFill>
                  <a:srgbClr val="000000"/>
                </a:solidFill>
                <a:effectLst/>
                <a:latin typeface="Times New Roman" panose="02020603050405020304" pitchFamily="18" charset="0"/>
                <a:ea typeface="宋体" panose="02010600030101010101" pitchFamily="2" charset="-122"/>
              </a:rPr>
              <a:t>7.println( )</a:t>
            </a:r>
            <a:r>
              <a:rPr lang="zh-CN" altLang="zh-CN" sz="1800" kern="100" dirty="0">
                <a:solidFill>
                  <a:srgbClr val="000000"/>
                </a:solidFill>
                <a:effectLst/>
                <a:latin typeface="Times New Roman" panose="02020603050405020304" pitchFamily="18" charset="0"/>
                <a:ea typeface="宋体" panose="02010600030101010101" pitchFamily="2" charset="-122"/>
              </a:rPr>
              <a:t>方法通过</a:t>
            </a:r>
            <a:r>
              <a:rPr lang="en-US" altLang="zh-CN" sz="1800" kern="100" dirty="0">
                <a:solidFill>
                  <a:srgbClr val="000000"/>
                </a:solidFill>
                <a:effectLst/>
                <a:latin typeface="Times New Roman" panose="02020603050405020304" pitchFamily="18" charset="0"/>
                <a:ea typeface="宋体" panose="02010600030101010101" pitchFamily="2" charset="-122"/>
              </a:rPr>
              <a:t> </a:t>
            </a:r>
            <a:r>
              <a:rPr lang="en-US" altLang="zh-CN" sz="1800" kern="100" dirty="0" err="1">
                <a:solidFill>
                  <a:srgbClr val="000000"/>
                </a:solidFill>
                <a:effectLst/>
                <a:latin typeface="Times New Roman" panose="02020603050405020304" pitchFamily="18" charset="0"/>
                <a:ea typeface="宋体" panose="02010600030101010101" pitchFamily="2" charset="-122"/>
              </a:rPr>
              <a:t>System.out</a:t>
            </a:r>
            <a:r>
              <a:rPr lang="en-US" altLang="zh-CN" sz="1800" kern="100" dirty="0">
                <a:solidFill>
                  <a:srgbClr val="000000"/>
                </a:solidFill>
                <a:effectLst/>
                <a:latin typeface="Times New Roman" panose="02020603050405020304" pitchFamily="18" charset="0"/>
                <a:ea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rPr>
              <a:t>显示作为参数传递给它的字符串。</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Tree>
  </p:cSld>
  <p:clrMapOvr>
    <a:masterClrMapping/>
  </p:clrMapOvr>
  <p:transition spd="slow"/>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3.2  Java Application</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buNone/>
            </a:pPr>
            <a:r>
              <a:rPr lang="zh-CN" altLang="zh-CN" sz="1800" kern="100">
                <a:solidFill>
                  <a:srgbClr val="000000"/>
                </a:solidFill>
                <a:effectLst/>
                <a:latin typeface="Times New Roman" panose="02020603050405020304" pitchFamily="18" charset="0"/>
                <a:ea typeface="宋体" panose="02010600030101010101" pitchFamily="2" charset="-122"/>
              </a:rPr>
              <a:t>实现步骤：</a:t>
            </a:r>
            <a:endParaRPr lang="zh-CN" altLang="zh-CN" sz="1800" kern="10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a:solidFill>
                  <a:srgbClr val="333333"/>
                </a:solidFill>
                <a:effectLst/>
                <a:latin typeface="Georgia" panose="02040502050405020303" pitchFamily="18" charset="0"/>
                <a:ea typeface="宋体" panose="02010600030101010101" pitchFamily="2" charset="-122"/>
              </a:rPr>
              <a:t>1.</a:t>
            </a:r>
            <a:r>
              <a:rPr lang="zh-CN" altLang="zh-CN" sz="1800" kern="100">
                <a:solidFill>
                  <a:srgbClr val="333333"/>
                </a:solidFill>
                <a:effectLst/>
                <a:latin typeface="Georgia" panose="02040502050405020303" pitchFamily="18" charset="0"/>
                <a:ea typeface="宋体" panose="02010600030101010101" pitchFamily="2" charset="-122"/>
              </a:rPr>
              <a:t>新建</a:t>
            </a:r>
            <a:r>
              <a:rPr lang="en-US" altLang="zh-CN" sz="1800" kern="100">
                <a:solidFill>
                  <a:srgbClr val="333333"/>
                </a:solidFill>
                <a:effectLst/>
                <a:latin typeface="Georgia" panose="02040502050405020303" pitchFamily="18" charset="0"/>
                <a:ea typeface="宋体" panose="02010600030101010101" pitchFamily="2" charset="-122"/>
              </a:rPr>
              <a:t>Java</a:t>
            </a:r>
            <a:r>
              <a:rPr lang="zh-CN" altLang="zh-CN" sz="1800" kern="100">
                <a:solidFill>
                  <a:srgbClr val="333333"/>
                </a:solidFill>
                <a:effectLst/>
                <a:latin typeface="Georgia" panose="02040502050405020303" pitchFamily="18" charset="0"/>
                <a:ea typeface="宋体" panose="02010600030101010101" pitchFamily="2" charset="-122"/>
              </a:rPr>
              <a:t>项目</a:t>
            </a:r>
            <a:endParaRPr lang="zh-CN" altLang="zh-CN" sz="1800" kern="10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a:solidFill>
                  <a:srgbClr val="333333"/>
                </a:solidFill>
                <a:effectLst/>
                <a:latin typeface="Georgia" panose="02040502050405020303" pitchFamily="18" charset="0"/>
                <a:ea typeface="宋体" panose="02010600030101010101" pitchFamily="2" charset="-122"/>
              </a:rPr>
              <a:t>2.</a:t>
            </a:r>
            <a:r>
              <a:rPr lang="zh-CN" altLang="zh-CN" sz="1800" kern="100">
                <a:solidFill>
                  <a:srgbClr val="333333"/>
                </a:solidFill>
                <a:effectLst/>
                <a:latin typeface="Georgia" panose="02040502050405020303" pitchFamily="18" charset="0"/>
                <a:ea typeface="宋体" panose="02010600030101010101" pitchFamily="2" charset="-122"/>
              </a:rPr>
              <a:t>在</a:t>
            </a:r>
            <a:r>
              <a:rPr lang="en-US" altLang="zh-CN" sz="1800" kern="100">
                <a:solidFill>
                  <a:srgbClr val="333333"/>
                </a:solidFill>
                <a:effectLst/>
                <a:latin typeface="Georgia" panose="02040502050405020303" pitchFamily="18" charset="0"/>
                <a:ea typeface="宋体" panose="02010600030101010101" pitchFamily="2" charset="-122"/>
              </a:rPr>
              <a:t>Eclipse</a:t>
            </a:r>
            <a:r>
              <a:rPr lang="zh-CN" altLang="zh-CN" sz="1800" kern="100">
                <a:solidFill>
                  <a:srgbClr val="333333"/>
                </a:solidFill>
                <a:effectLst/>
                <a:latin typeface="Georgia" panose="02040502050405020303" pitchFamily="18" charset="0"/>
                <a:ea typeface="宋体" panose="02010600030101010101" pitchFamily="2" charset="-122"/>
              </a:rPr>
              <a:t>菜单选择</a:t>
            </a:r>
            <a:r>
              <a:rPr lang="en-US" altLang="zh-CN" sz="1800" kern="100">
                <a:solidFill>
                  <a:srgbClr val="333333"/>
                </a:solidFill>
                <a:effectLst/>
                <a:latin typeface="Georgia" panose="02040502050405020303" pitchFamily="18" charset="0"/>
                <a:ea typeface="宋体" panose="02010600030101010101" pitchFamily="2" charset="-122"/>
              </a:rPr>
              <a:t>“File”-“New”-“Java Project”</a:t>
            </a:r>
            <a:r>
              <a:rPr lang="zh-CN" altLang="zh-CN" sz="1800" kern="100">
                <a:solidFill>
                  <a:srgbClr val="333333"/>
                </a:solidFill>
                <a:effectLst/>
                <a:latin typeface="Georgia" panose="02040502050405020303" pitchFamily="18" charset="0"/>
                <a:ea typeface="宋体" panose="02010600030101010101" pitchFamily="2" charset="-122"/>
              </a:rPr>
              <a:t>，填入</a:t>
            </a:r>
            <a:r>
              <a:rPr lang="en-US" altLang="zh-CN" sz="1800" kern="100">
                <a:solidFill>
                  <a:srgbClr val="333333"/>
                </a:solidFill>
                <a:effectLst/>
                <a:latin typeface="Georgia" panose="02040502050405020303" pitchFamily="18" charset="0"/>
                <a:ea typeface="宋体" panose="02010600030101010101" pitchFamily="2" charset="-122"/>
              </a:rPr>
              <a:t>HelloWorld</a:t>
            </a:r>
            <a:r>
              <a:rPr lang="zh-CN" altLang="zh-CN" sz="1800" kern="100">
                <a:solidFill>
                  <a:srgbClr val="333333"/>
                </a:solidFill>
                <a:effectLst/>
                <a:latin typeface="Georgia" panose="02040502050405020303" pitchFamily="18" charset="0"/>
                <a:ea typeface="宋体" panose="02010600030101010101" pitchFamily="2" charset="-122"/>
              </a:rPr>
              <a:t>，</a:t>
            </a:r>
            <a:r>
              <a:rPr lang="en-US" altLang="zh-CN" sz="1800" kern="100">
                <a:solidFill>
                  <a:srgbClr val="333333"/>
                </a:solidFill>
                <a:effectLst/>
                <a:latin typeface="Georgia" panose="02040502050405020303" pitchFamily="18" charset="0"/>
                <a:ea typeface="宋体" panose="02010600030101010101" pitchFamily="2" charset="-122"/>
              </a:rPr>
              <a:t>JRE</a:t>
            </a:r>
            <a:r>
              <a:rPr lang="zh-CN" altLang="zh-CN" sz="1800" kern="100">
                <a:solidFill>
                  <a:srgbClr val="333333"/>
                </a:solidFill>
                <a:effectLst/>
                <a:latin typeface="Georgia" panose="02040502050405020303" pitchFamily="18" charset="0"/>
                <a:ea typeface="宋体" panose="02010600030101010101" pitchFamily="2" charset="-122"/>
              </a:rPr>
              <a:t>选择</a:t>
            </a:r>
            <a:r>
              <a:rPr lang="en-US" altLang="zh-CN" sz="1800" kern="100">
                <a:solidFill>
                  <a:srgbClr val="333333"/>
                </a:solidFill>
                <a:effectLst/>
                <a:latin typeface="Georgia" panose="02040502050405020303" pitchFamily="18" charset="0"/>
                <a:ea typeface="宋体" panose="02010600030101010101" pitchFamily="2" charset="-122"/>
              </a:rPr>
              <a:t>Java SE 14</a:t>
            </a:r>
            <a:r>
              <a:rPr lang="zh-CN" altLang="zh-CN" sz="1800" kern="100">
                <a:solidFill>
                  <a:srgbClr val="333333"/>
                </a:solidFill>
                <a:effectLst/>
                <a:latin typeface="Georgia" panose="02040502050405020303"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9" name="图片 8" descr="new-java-project"/>
          <p:cNvPicPr/>
          <p:nvPr/>
        </p:nvPicPr>
        <p:blipFill>
          <a:blip r:embed="rId1"/>
          <a:stretch>
            <a:fillRect/>
          </a:stretch>
        </p:blipFill>
        <p:spPr>
          <a:xfrm>
            <a:off x="718285" y="2743218"/>
            <a:ext cx="3929953" cy="3352712"/>
          </a:xfrm>
          <a:prstGeom prst="rect">
            <a:avLst/>
          </a:prstGeom>
          <a:noFill/>
          <a:ln>
            <a:noFill/>
          </a:ln>
        </p:spPr>
      </p:pic>
      <p:sp>
        <p:nvSpPr>
          <p:cNvPr id="10" name="文本框 9"/>
          <p:cNvSpPr txBox="1"/>
          <p:nvPr/>
        </p:nvSpPr>
        <p:spPr>
          <a:xfrm>
            <a:off x="1066932" y="6095930"/>
            <a:ext cx="2590732" cy="276999"/>
          </a:xfrm>
          <a:prstGeom prst="rect">
            <a:avLst/>
          </a:prstGeom>
          <a:noFill/>
        </p:spPr>
        <p:txBody>
          <a:bodyPr wrap="square">
            <a:spAutoFit/>
          </a:bodyPr>
          <a:lstStyle/>
          <a:p>
            <a:pPr algn="ctr">
              <a:spcBef>
                <a:spcPts val="1125"/>
              </a:spcBef>
              <a:spcAft>
                <a:spcPts val="1125"/>
              </a:spcAft>
            </a:pPr>
            <a:r>
              <a:rPr lang="zh-CN" altLang="zh-CN" sz="1200" dirty="0">
                <a:solidFill>
                  <a:srgbClr val="666666"/>
                </a:solidFill>
                <a:effectLst/>
                <a:latin typeface="&amp;quot"/>
                <a:ea typeface="宋体" panose="02010600030101010101" pitchFamily="2" charset="-122"/>
                <a:cs typeface="宋体" panose="02010600030101010101" pitchFamily="2" charset="-122"/>
              </a:rPr>
              <a:t>图</a:t>
            </a:r>
            <a:r>
              <a:rPr lang="en-US" altLang="zh-CN" sz="1200" dirty="0">
                <a:solidFill>
                  <a:srgbClr val="666666"/>
                </a:solidFill>
                <a:effectLst/>
                <a:latin typeface="&amp;quot"/>
                <a:ea typeface="宋体" panose="02010600030101010101" pitchFamily="2" charset="-122"/>
                <a:cs typeface="宋体" panose="02010600030101010101" pitchFamily="2" charset="-122"/>
              </a:rPr>
              <a:t>1-19 </a:t>
            </a:r>
            <a:r>
              <a:rPr lang="zh-CN" altLang="zh-CN" sz="1200" dirty="0">
                <a:solidFill>
                  <a:srgbClr val="666666"/>
                </a:solidFill>
                <a:effectLst/>
                <a:latin typeface="&amp;quot"/>
                <a:ea typeface="宋体" panose="02010600030101010101" pitchFamily="2" charset="-122"/>
                <a:cs typeface="宋体" panose="02010600030101010101" pitchFamily="2" charset="-122"/>
              </a:rPr>
              <a:t>新建工程</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2" name="文本框 11"/>
          <p:cNvSpPr txBox="1"/>
          <p:nvPr/>
        </p:nvSpPr>
        <p:spPr>
          <a:xfrm>
            <a:off x="5034168" y="2523203"/>
            <a:ext cx="6410870" cy="784254"/>
          </a:xfrm>
          <a:prstGeom prst="rect">
            <a:avLst/>
          </a:prstGeom>
          <a:noFill/>
        </p:spPr>
        <p:txBody>
          <a:bodyPr wrap="square">
            <a:spAutoFit/>
          </a:bodyPr>
          <a:lstStyle/>
          <a:p>
            <a:pPr indent="261620" algn="just">
              <a:lnSpc>
                <a:spcPct val="150000"/>
              </a:lnSpc>
            </a:pPr>
            <a:r>
              <a:rPr lang="zh-CN" altLang="zh-CN" sz="1600" kern="100" dirty="0">
                <a:solidFill>
                  <a:srgbClr val="333333"/>
                </a:solidFill>
                <a:effectLst/>
                <a:latin typeface="Georgia" panose="02040502050405020303" pitchFamily="18" charset="0"/>
                <a:ea typeface="宋体" panose="02010600030101010101" pitchFamily="2" charset="-122"/>
              </a:rPr>
              <a:t>暂时不要勾选</a:t>
            </a:r>
            <a:r>
              <a:rPr lang="en-US" altLang="zh-CN" sz="1600" kern="100" dirty="0">
                <a:solidFill>
                  <a:srgbClr val="333333"/>
                </a:solidFill>
                <a:effectLst/>
                <a:latin typeface="Georgia" panose="02040502050405020303" pitchFamily="18" charset="0"/>
                <a:ea typeface="宋体" panose="02010600030101010101" pitchFamily="2" charset="-122"/>
              </a:rPr>
              <a:t>“Create module-info.java file”</a:t>
            </a:r>
            <a:r>
              <a:rPr lang="zh-CN" altLang="zh-CN" sz="1600" kern="100" dirty="0">
                <a:solidFill>
                  <a:srgbClr val="333333"/>
                </a:solidFill>
                <a:effectLst/>
                <a:latin typeface="Georgia" panose="02040502050405020303" pitchFamily="18" charset="0"/>
                <a:ea typeface="宋体" panose="02010600030101010101" pitchFamily="2" charset="-122"/>
              </a:rPr>
              <a:t>，因为模块化机制我们暂时用不到。</a:t>
            </a:r>
            <a:endParaRPr lang="zh-CN" altLang="zh-CN" sz="1600" kern="100" dirty="0">
              <a:effectLst/>
              <a:latin typeface="Times New Roman" panose="02020603050405020304" pitchFamily="18" charset="0"/>
              <a:ea typeface="宋体" panose="02010600030101010101" pitchFamily="2" charset="-122"/>
            </a:endParaRPr>
          </a:p>
        </p:txBody>
      </p:sp>
      <p:pic>
        <p:nvPicPr>
          <p:cNvPr id="13" name="图片 12" descr="new-java-project-2"/>
          <p:cNvPicPr/>
          <p:nvPr/>
        </p:nvPicPr>
        <p:blipFill>
          <a:blip r:embed="rId2"/>
          <a:stretch>
            <a:fillRect/>
          </a:stretch>
        </p:blipFill>
        <p:spPr>
          <a:xfrm>
            <a:off x="6487049" y="3245673"/>
            <a:ext cx="3505108" cy="2721826"/>
          </a:xfrm>
          <a:prstGeom prst="rect">
            <a:avLst/>
          </a:prstGeom>
          <a:noFill/>
          <a:ln>
            <a:noFill/>
          </a:ln>
        </p:spPr>
      </p:pic>
      <p:sp>
        <p:nvSpPr>
          <p:cNvPr id="15" name="文本框 14"/>
          <p:cNvSpPr txBox="1"/>
          <p:nvPr/>
        </p:nvSpPr>
        <p:spPr>
          <a:xfrm>
            <a:off x="5940425" y="6080540"/>
            <a:ext cx="4114772" cy="307777"/>
          </a:xfrm>
          <a:prstGeom prst="rect">
            <a:avLst/>
          </a:prstGeom>
          <a:noFill/>
        </p:spPr>
        <p:txBody>
          <a:bodyPr wrap="square">
            <a:spAutoFit/>
          </a:bodyPr>
          <a:lstStyle/>
          <a:p>
            <a:pPr algn="ctr">
              <a:spcBef>
                <a:spcPts val="1125"/>
              </a:spcBef>
              <a:spcAft>
                <a:spcPts val="1125"/>
              </a:spcAft>
            </a:pPr>
            <a:r>
              <a:rPr lang="zh-CN" altLang="zh-CN" sz="1100" dirty="0">
                <a:solidFill>
                  <a:srgbClr val="666666"/>
                </a:solidFill>
                <a:effectLst/>
                <a:latin typeface="&amp;quot"/>
                <a:ea typeface="宋体" panose="02010600030101010101" pitchFamily="2" charset="-122"/>
                <a:cs typeface="宋体" panose="02010600030101010101" pitchFamily="2" charset="-122"/>
              </a:rPr>
              <a:t>图</a:t>
            </a:r>
            <a:r>
              <a:rPr lang="en-US" altLang="zh-CN" sz="1100" dirty="0">
                <a:solidFill>
                  <a:srgbClr val="666666"/>
                </a:solidFill>
                <a:effectLst/>
                <a:latin typeface="&amp;quot"/>
                <a:ea typeface="宋体" panose="02010600030101010101" pitchFamily="2" charset="-122"/>
                <a:cs typeface="宋体" panose="02010600030101010101" pitchFamily="2" charset="-122"/>
              </a:rPr>
              <a:t>1-20 </a:t>
            </a:r>
            <a:r>
              <a:rPr lang="zh-CN" altLang="zh-CN" sz="1400" dirty="0">
                <a:solidFill>
                  <a:srgbClr val="333333"/>
                </a:solidFill>
                <a:effectLst/>
                <a:latin typeface="Georgia" panose="02040502050405020303" pitchFamily="18" charset="0"/>
                <a:ea typeface="宋体" panose="02010600030101010101" pitchFamily="2" charset="-122"/>
                <a:cs typeface="宋体" panose="02010600030101010101" pitchFamily="2" charset="-122"/>
              </a:rPr>
              <a:t>不要勾选</a:t>
            </a:r>
            <a:r>
              <a:rPr lang="en-US" altLang="zh-CN" sz="1400" dirty="0">
                <a:solidFill>
                  <a:srgbClr val="333333"/>
                </a:solidFill>
                <a:effectLst/>
                <a:latin typeface="Georgia" panose="02040502050405020303" pitchFamily="18" charset="0"/>
                <a:ea typeface="宋体" panose="02010600030101010101" pitchFamily="2" charset="-122"/>
                <a:cs typeface="宋体" panose="02010600030101010101" pitchFamily="2" charset="-122"/>
              </a:rPr>
              <a:t>“Create module-info.java file”</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3.2  Java Application</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a:solidFill>
                  <a:srgbClr val="333333"/>
                </a:solidFill>
                <a:effectLst/>
                <a:latin typeface="Georgia" panose="02040502050405020303" pitchFamily="18" charset="0"/>
                <a:ea typeface="宋体" panose="02010600030101010101" pitchFamily="2" charset="-122"/>
              </a:rPr>
              <a:t>3.</a:t>
            </a:r>
            <a:r>
              <a:rPr lang="zh-CN" altLang="zh-CN" sz="1800" kern="100">
                <a:solidFill>
                  <a:srgbClr val="333333"/>
                </a:solidFill>
                <a:effectLst/>
                <a:latin typeface="Georgia" panose="02040502050405020303" pitchFamily="18" charset="0"/>
                <a:ea typeface="宋体" panose="02010600030101010101" pitchFamily="2" charset="-122"/>
              </a:rPr>
              <a:t>点击</a:t>
            </a:r>
            <a:r>
              <a:rPr lang="en-US" altLang="zh-CN" sz="1800" kern="100">
                <a:solidFill>
                  <a:srgbClr val="333333"/>
                </a:solidFill>
                <a:effectLst/>
                <a:latin typeface="Georgia" panose="02040502050405020303" pitchFamily="18" charset="0"/>
                <a:ea typeface="宋体" panose="02010600030101010101" pitchFamily="2" charset="-122"/>
              </a:rPr>
              <a:t>“Finish”</a:t>
            </a:r>
            <a:r>
              <a:rPr lang="zh-CN" altLang="zh-CN" sz="1800" kern="100">
                <a:solidFill>
                  <a:srgbClr val="333333"/>
                </a:solidFill>
                <a:effectLst/>
                <a:latin typeface="Georgia" panose="02040502050405020303" pitchFamily="18" charset="0"/>
                <a:ea typeface="宋体" panose="02010600030101010101" pitchFamily="2" charset="-122"/>
              </a:rPr>
              <a:t>就成功创建了一个名为</a:t>
            </a:r>
            <a:r>
              <a:rPr lang="en-US" altLang="zh-CN" sz="1800" kern="100">
                <a:solidFill>
                  <a:srgbClr val="333333"/>
                </a:solidFill>
                <a:effectLst/>
                <a:latin typeface="Georgia" panose="02040502050405020303" pitchFamily="18" charset="0"/>
                <a:ea typeface="宋体" panose="02010600030101010101" pitchFamily="2" charset="-122"/>
              </a:rPr>
              <a:t>HelloWorld</a:t>
            </a:r>
            <a:r>
              <a:rPr lang="zh-CN" altLang="zh-CN" sz="1800" kern="100">
                <a:solidFill>
                  <a:srgbClr val="333333"/>
                </a:solidFill>
                <a:effectLst/>
                <a:latin typeface="Georgia" panose="02040502050405020303" pitchFamily="18" charset="0"/>
                <a:ea typeface="宋体" panose="02010600030101010101" pitchFamily="2" charset="-122"/>
              </a:rPr>
              <a:t>的</a:t>
            </a:r>
            <a:r>
              <a:rPr lang="en-US" altLang="zh-CN" sz="1800" kern="100">
                <a:solidFill>
                  <a:srgbClr val="333333"/>
                </a:solidFill>
                <a:effectLst/>
                <a:latin typeface="Georgia" panose="02040502050405020303" pitchFamily="18" charset="0"/>
                <a:ea typeface="宋体" panose="02010600030101010101" pitchFamily="2" charset="-122"/>
              </a:rPr>
              <a:t>Java</a:t>
            </a:r>
            <a:r>
              <a:rPr lang="zh-CN" altLang="zh-CN" sz="1800" kern="100">
                <a:solidFill>
                  <a:srgbClr val="333333"/>
                </a:solidFill>
                <a:effectLst/>
                <a:latin typeface="Georgia" panose="02040502050405020303" pitchFamily="18" charset="0"/>
                <a:ea typeface="宋体" panose="02010600030101010101" pitchFamily="2" charset="-122"/>
              </a:rPr>
              <a:t>工程。</a:t>
            </a:r>
            <a:endParaRPr lang="zh-CN" altLang="zh-CN" sz="1800" kern="100">
              <a:effectLst/>
              <a:latin typeface="Times New Roman" panose="02020603050405020304" pitchFamily="18" charset="0"/>
              <a:ea typeface="宋体" panose="02010600030101010101" pitchFamily="2" charset="-122"/>
            </a:endParaRPr>
          </a:p>
          <a:p>
            <a:pPr algn="just">
              <a:lnSpc>
                <a:spcPct val="150000"/>
              </a:lnSpc>
              <a:buNone/>
            </a:pPr>
            <a:r>
              <a:rPr lang="en-US" altLang="zh-CN" sz="1800" kern="100">
                <a:solidFill>
                  <a:srgbClr val="333333"/>
                </a:solidFill>
                <a:effectLst/>
                <a:latin typeface="Georgia" panose="02040502050405020303" pitchFamily="18" charset="0"/>
                <a:ea typeface="宋体" panose="02010600030101010101" pitchFamily="2" charset="-122"/>
              </a:rPr>
              <a:t>4.</a:t>
            </a:r>
            <a:r>
              <a:rPr lang="zh-CN" altLang="zh-CN" sz="1800" kern="100">
                <a:solidFill>
                  <a:srgbClr val="333333"/>
                </a:solidFill>
                <a:effectLst/>
                <a:latin typeface="Georgia" panose="02040502050405020303" pitchFamily="18" charset="0"/>
                <a:ea typeface="宋体" panose="02010600030101010101" pitchFamily="2" charset="-122"/>
              </a:rPr>
              <a:t>展开</a:t>
            </a:r>
            <a:r>
              <a:rPr lang="en-US" altLang="zh-CN" sz="1800" kern="100">
                <a:solidFill>
                  <a:srgbClr val="333333"/>
                </a:solidFill>
                <a:effectLst/>
                <a:latin typeface="Georgia" panose="02040502050405020303" pitchFamily="18" charset="0"/>
                <a:ea typeface="宋体" panose="02010600030101010101" pitchFamily="2" charset="-122"/>
              </a:rPr>
              <a:t>HelloWorld</a:t>
            </a:r>
            <a:r>
              <a:rPr lang="zh-CN" altLang="zh-CN" sz="1800" kern="100">
                <a:solidFill>
                  <a:srgbClr val="333333"/>
                </a:solidFill>
                <a:effectLst/>
                <a:latin typeface="Georgia" panose="02040502050405020303" pitchFamily="18" charset="0"/>
                <a:ea typeface="宋体" panose="02010600030101010101" pitchFamily="2" charset="-122"/>
              </a:rPr>
              <a:t>工程，选中源码目录</a:t>
            </a:r>
            <a:r>
              <a:rPr lang="en-US" altLang="zh-CN" sz="1800" kern="100">
                <a:solidFill>
                  <a:srgbClr val="333333"/>
                </a:solidFill>
                <a:effectLst/>
                <a:latin typeface="Georgia" panose="02040502050405020303" pitchFamily="18" charset="0"/>
                <a:ea typeface="宋体" panose="02010600030101010101" pitchFamily="2" charset="-122"/>
              </a:rPr>
              <a:t>src</a:t>
            </a:r>
            <a:r>
              <a:rPr lang="zh-CN" altLang="zh-CN" sz="1800" kern="100">
                <a:solidFill>
                  <a:srgbClr val="333333"/>
                </a:solidFill>
                <a:effectLst/>
                <a:latin typeface="Georgia" panose="02040502050405020303" pitchFamily="18" charset="0"/>
                <a:ea typeface="宋体" panose="02010600030101010101" pitchFamily="2" charset="-122"/>
              </a:rPr>
              <a:t>，点击右键，在弹出菜单中选择</a:t>
            </a:r>
            <a:r>
              <a:rPr lang="en-US" altLang="zh-CN" sz="1800" kern="100">
                <a:solidFill>
                  <a:srgbClr val="333333"/>
                </a:solidFill>
                <a:effectLst/>
                <a:latin typeface="Georgia" panose="02040502050405020303" pitchFamily="18" charset="0"/>
                <a:ea typeface="宋体" panose="02010600030101010101" pitchFamily="2" charset="-122"/>
              </a:rPr>
              <a:t>“New”-“Class”</a:t>
            </a:r>
            <a:r>
              <a:rPr lang="zh-CN" altLang="zh-CN" sz="1800" kern="100">
                <a:solidFill>
                  <a:srgbClr val="333333"/>
                </a:solidFill>
                <a:effectLst/>
                <a:latin typeface="Georgia" panose="02040502050405020303"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4" name="图片 13" descr="new-java-class"/>
          <p:cNvPicPr/>
          <p:nvPr/>
        </p:nvPicPr>
        <p:blipFill>
          <a:blip r:embed="rId1"/>
          <a:stretch>
            <a:fillRect/>
          </a:stretch>
        </p:blipFill>
        <p:spPr>
          <a:xfrm>
            <a:off x="1066932" y="2362228"/>
            <a:ext cx="4669155" cy="1706245"/>
          </a:xfrm>
          <a:prstGeom prst="rect">
            <a:avLst/>
          </a:prstGeom>
          <a:noFill/>
          <a:ln>
            <a:noFill/>
          </a:ln>
        </p:spPr>
      </p:pic>
      <p:sp>
        <p:nvSpPr>
          <p:cNvPr id="16" name="文本框 15"/>
          <p:cNvSpPr txBox="1"/>
          <p:nvPr/>
        </p:nvSpPr>
        <p:spPr>
          <a:xfrm>
            <a:off x="1905110" y="4261491"/>
            <a:ext cx="2764205" cy="276999"/>
          </a:xfrm>
          <a:prstGeom prst="rect">
            <a:avLst/>
          </a:prstGeom>
          <a:noFill/>
        </p:spPr>
        <p:txBody>
          <a:bodyPr wrap="square">
            <a:spAutoFit/>
          </a:bodyPr>
          <a:lstStyle/>
          <a:p>
            <a:pPr algn="ctr">
              <a:spcBef>
                <a:spcPts val="1125"/>
              </a:spcBef>
              <a:spcAft>
                <a:spcPts val="1125"/>
              </a:spcAft>
            </a:pPr>
            <a:r>
              <a:rPr lang="zh-CN" altLang="zh-CN" sz="1200" dirty="0">
                <a:solidFill>
                  <a:srgbClr val="666666"/>
                </a:solidFill>
                <a:effectLst/>
                <a:latin typeface="&amp;quot"/>
                <a:ea typeface="宋体" panose="02010600030101010101" pitchFamily="2" charset="-122"/>
                <a:cs typeface="宋体" panose="02010600030101010101" pitchFamily="2" charset="-122"/>
              </a:rPr>
              <a:t>图</a:t>
            </a:r>
            <a:r>
              <a:rPr lang="en-US" altLang="zh-CN" sz="1200" dirty="0">
                <a:solidFill>
                  <a:srgbClr val="666666"/>
                </a:solidFill>
                <a:effectLst/>
                <a:latin typeface="&amp;quot"/>
                <a:ea typeface="宋体" panose="02010600030101010101" pitchFamily="2" charset="-122"/>
                <a:cs typeface="宋体" panose="02010600030101010101" pitchFamily="2" charset="-122"/>
              </a:rPr>
              <a:t>1-21 </a:t>
            </a:r>
            <a:r>
              <a:rPr lang="zh-CN" altLang="zh-CN" sz="1200" dirty="0">
                <a:solidFill>
                  <a:srgbClr val="666666"/>
                </a:solidFill>
                <a:effectLst/>
                <a:latin typeface="&amp;quot"/>
                <a:ea typeface="宋体" panose="02010600030101010101" pitchFamily="2" charset="-122"/>
                <a:cs typeface="宋体" panose="02010600030101010101" pitchFamily="2" charset="-122"/>
              </a:rPr>
              <a:t>新建类</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7" name="文本框 16"/>
          <p:cNvSpPr txBox="1"/>
          <p:nvPr/>
        </p:nvSpPr>
        <p:spPr>
          <a:xfrm>
            <a:off x="6706996" y="2209832"/>
            <a:ext cx="3962296" cy="374654"/>
          </a:xfrm>
          <a:prstGeom prst="rect">
            <a:avLst/>
          </a:prstGeom>
          <a:noFill/>
        </p:spPr>
        <p:txBody>
          <a:bodyPr wrap="square">
            <a:spAutoFit/>
          </a:bodyPr>
          <a:lstStyle/>
          <a:p>
            <a:pPr indent="261620" algn="just">
              <a:lnSpc>
                <a:spcPct val="150000"/>
              </a:lnSpc>
            </a:pPr>
            <a:r>
              <a:rPr lang="zh-CN" altLang="zh-CN" sz="1400" kern="100" dirty="0">
                <a:solidFill>
                  <a:srgbClr val="333333"/>
                </a:solidFill>
                <a:effectLst/>
                <a:latin typeface="Georgia" panose="02040502050405020303" pitchFamily="18" charset="0"/>
                <a:ea typeface="宋体" panose="02010600030101010101" pitchFamily="2" charset="-122"/>
              </a:rPr>
              <a:t>在弹出的对话框中，</a:t>
            </a:r>
            <a:r>
              <a:rPr lang="en-US" altLang="zh-CN" sz="1400" kern="100" dirty="0">
                <a:solidFill>
                  <a:srgbClr val="333333"/>
                </a:solidFill>
                <a:effectLst/>
                <a:latin typeface="Georgia" panose="02040502050405020303" pitchFamily="18" charset="0"/>
                <a:ea typeface="宋体" panose="02010600030101010101" pitchFamily="2" charset="-122"/>
              </a:rPr>
              <a:t>Name</a:t>
            </a:r>
            <a:r>
              <a:rPr lang="zh-CN" altLang="zh-CN" sz="1400" kern="100" dirty="0">
                <a:solidFill>
                  <a:srgbClr val="333333"/>
                </a:solidFill>
                <a:effectLst/>
                <a:latin typeface="Georgia" panose="02040502050405020303" pitchFamily="18" charset="0"/>
                <a:ea typeface="宋体" panose="02010600030101010101" pitchFamily="2" charset="-122"/>
              </a:rPr>
              <a:t>一栏填入</a:t>
            </a:r>
            <a:r>
              <a:rPr lang="en-US" altLang="zh-CN" sz="1400" kern="100" dirty="0">
                <a:solidFill>
                  <a:srgbClr val="333333"/>
                </a:solidFill>
                <a:effectLst/>
                <a:latin typeface="Georgia" panose="02040502050405020303" pitchFamily="18" charset="0"/>
                <a:ea typeface="宋体" panose="02010600030101010101" pitchFamily="2" charset="-122"/>
              </a:rPr>
              <a:t>Hello</a:t>
            </a:r>
            <a:r>
              <a:rPr lang="zh-CN" altLang="zh-CN" sz="1400" kern="100" dirty="0">
                <a:solidFill>
                  <a:srgbClr val="333333"/>
                </a:solidFill>
                <a:effectLst/>
                <a:latin typeface="Georgia" panose="02040502050405020303" pitchFamily="18" charset="0"/>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p:txBody>
      </p:sp>
      <p:pic>
        <p:nvPicPr>
          <p:cNvPr id="18" name="图片 17" descr="new-hello-class"/>
          <p:cNvPicPr/>
          <p:nvPr/>
        </p:nvPicPr>
        <p:blipFill>
          <a:blip r:embed="rId2"/>
          <a:stretch>
            <a:fillRect/>
          </a:stretch>
        </p:blipFill>
        <p:spPr>
          <a:xfrm>
            <a:off x="6706996" y="2627247"/>
            <a:ext cx="4071258" cy="3545486"/>
          </a:xfrm>
          <a:prstGeom prst="rect">
            <a:avLst/>
          </a:prstGeom>
          <a:noFill/>
          <a:ln>
            <a:noFill/>
          </a:ln>
        </p:spPr>
      </p:pic>
      <p:sp>
        <p:nvSpPr>
          <p:cNvPr id="19" name="文本框 18"/>
          <p:cNvSpPr txBox="1"/>
          <p:nvPr/>
        </p:nvSpPr>
        <p:spPr>
          <a:xfrm>
            <a:off x="7467564" y="6231895"/>
            <a:ext cx="2286020" cy="261610"/>
          </a:xfrm>
          <a:prstGeom prst="rect">
            <a:avLst/>
          </a:prstGeom>
          <a:noFill/>
        </p:spPr>
        <p:txBody>
          <a:bodyPr wrap="square">
            <a:spAutoFit/>
          </a:bodyPr>
          <a:lstStyle/>
          <a:p>
            <a:pPr algn="ctr">
              <a:spcBef>
                <a:spcPts val="1125"/>
              </a:spcBef>
              <a:spcAft>
                <a:spcPts val="1125"/>
              </a:spcAft>
            </a:pPr>
            <a:r>
              <a:rPr lang="zh-CN" altLang="zh-CN" sz="1100" dirty="0">
                <a:solidFill>
                  <a:srgbClr val="666666"/>
                </a:solidFill>
                <a:effectLst/>
                <a:latin typeface="&amp;quot"/>
                <a:ea typeface="宋体" panose="02010600030101010101" pitchFamily="2" charset="-122"/>
                <a:cs typeface="宋体" panose="02010600030101010101" pitchFamily="2" charset="-122"/>
              </a:rPr>
              <a:t>图</a:t>
            </a:r>
            <a:r>
              <a:rPr lang="en-US" altLang="zh-CN" sz="1100" dirty="0">
                <a:solidFill>
                  <a:srgbClr val="666666"/>
                </a:solidFill>
                <a:effectLst/>
                <a:latin typeface="&amp;quot"/>
                <a:ea typeface="宋体" panose="02010600030101010101" pitchFamily="2" charset="-122"/>
                <a:cs typeface="宋体" panose="02010600030101010101" pitchFamily="2" charset="-122"/>
              </a:rPr>
              <a:t>1-22 </a:t>
            </a:r>
            <a:r>
              <a:rPr lang="zh-CN" altLang="zh-CN" sz="1100" dirty="0">
                <a:solidFill>
                  <a:srgbClr val="666666"/>
                </a:solidFill>
                <a:effectLst/>
                <a:latin typeface="&amp;quot"/>
                <a:ea typeface="宋体" panose="02010600030101010101" pitchFamily="2" charset="-122"/>
                <a:cs typeface="宋体" panose="02010600030101010101" pitchFamily="2" charset="-122"/>
              </a:rPr>
              <a:t>新建类对话框</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3.2  Java Application</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8" name="内容占位符 57386"/>
          <p:cNvSpPr txBox="1"/>
          <p:nvPr/>
        </p:nvSpPr>
        <p:spPr>
          <a:xfrm>
            <a:off x="746776" y="1145540"/>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en-US" altLang="zh-CN" sz="1800" kern="100">
                <a:solidFill>
                  <a:srgbClr val="333333"/>
                </a:solidFill>
                <a:effectLst/>
                <a:latin typeface="Georgia" panose="02040502050405020303" pitchFamily="18" charset="0"/>
                <a:ea typeface="宋体" panose="02010600030101010101" pitchFamily="2" charset="-122"/>
              </a:rPr>
              <a:t>	  5.</a:t>
            </a:r>
            <a:r>
              <a:rPr lang="zh-CN" altLang="zh-CN" sz="1800" kern="100">
                <a:solidFill>
                  <a:srgbClr val="333333"/>
                </a:solidFill>
                <a:effectLst/>
                <a:latin typeface="Georgia" panose="02040502050405020303" pitchFamily="18" charset="0"/>
                <a:ea typeface="宋体" panose="02010600030101010101" pitchFamily="2" charset="-122"/>
              </a:rPr>
              <a:t>点击</a:t>
            </a:r>
            <a:r>
              <a:rPr lang="en-US" altLang="zh-CN" sz="1800" kern="100">
                <a:solidFill>
                  <a:srgbClr val="333333"/>
                </a:solidFill>
                <a:effectLst/>
                <a:latin typeface="Georgia" panose="02040502050405020303" pitchFamily="18" charset="0"/>
                <a:ea typeface="宋体" panose="02010600030101010101" pitchFamily="2" charset="-122"/>
              </a:rPr>
              <a:t>”Finish“</a:t>
            </a:r>
            <a:r>
              <a:rPr lang="zh-CN" altLang="zh-CN" sz="1800" kern="100">
                <a:solidFill>
                  <a:srgbClr val="333333"/>
                </a:solidFill>
                <a:effectLst/>
                <a:latin typeface="Georgia" panose="02040502050405020303" pitchFamily="18" charset="0"/>
                <a:ea typeface="宋体" panose="02010600030101010101" pitchFamily="2" charset="-122"/>
              </a:rPr>
              <a:t>，就自动在</a:t>
            </a:r>
            <a:r>
              <a:rPr lang="en-US" altLang="zh-CN" sz="1800" kern="100">
                <a:solidFill>
                  <a:srgbClr val="333333"/>
                </a:solidFill>
                <a:effectLst/>
                <a:latin typeface="Georgia" panose="02040502050405020303" pitchFamily="18" charset="0"/>
                <a:ea typeface="宋体" panose="02010600030101010101" pitchFamily="2" charset="-122"/>
              </a:rPr>
              <a:t>src</a:t>
            </a:r>
            <a:r>
              <a:rPr lang="zh-CN" altLang="zh-CN" sz="1800" kern="100">
                <a:solidFill>
                  <a:srgbClr val="333333"/>
                </a:solidFill>
                <a:effectLst/>
                <a:latin typeface="Georgia" panose="02040502050405020303" pitchFamily="18" charset="0"/>
                <a:ea typeface="宋体" panose="02010600030101010101" pitchFamily="2" charset="-122"/>
              </a:rPr>
              <a:t>目录下创建了一个名为</a:t>
            </a:r>
            <a:r>
              <a:rPr lang="en-US" altLang="zh-CN" sz="1800" kern="100">
                <a:solidFill>
                  <a:srgbClr val="333333"/>
                </a:solidFill>
                <a:effectLst/>
                <a:latin typeface="Georgia" panose="02040502050405020303" pitchFamily="18" charset="0"/>
                <a:ea typeface="宋体" panose="02010600030101010101" pitchFamily="2" charset="-122"/>
              </a:rPr>
              <a:t>Hello.java</a:t>
            </a:r>
            <a:r>
              <a:rPr lang="zh-CN" altLang="zh-CN" sz="1800" kern="100">
                <a:solidFill>
                  <a:srgbClr val="333333"/>
                </a:solidFill>
                <a:effectLst/>
                <a:latin typeface="Georgia" panose="02040502050405020303" pitchFamily="18" charset="0"/>
                <a:ea typeface="宋体" panose="02010600030101010101" pitchFamily="2" charset="-122"/>
              </a:rPr>
              <a:t>的源文件。我们双击打开这个源文件，填上代码：</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10" name="图片 9" descr="第一个Java程序"/>
          <p:cNvPicPr/>
          <p:nvPr/>
        </p:nvPicPr>
        <p:blipFill>
          <a:blip r:embed="rId1"/>
          <a:stretch>
            <a:fillRect/>
          </a:stretch>
        </p:blipFill>
        <p:spPr>
          <a:xfrm>
            <a:off x="1600318" y="2438426"/>
            <a:ext cx="8838968" cy="914376"/>
          </a:xfrm>
          <a:prstGeom prst="rect">
            <a:avLst/>
          </a:prstGeom>
          <a:noFill/>
          <a:ln>
            <a:noFill/>
          </a:ln>
        </p:spPr>
      </p:pic>
      <p:sp>
        <p:nvSpPr>
          <p:cNvPr id="12" name="文本框 11"/>
          <p:cNvSpPr txBox="1"/>
          <p:nvPr/>
        </p:nvSpPr>
        <p:spPr>
          <a:xfrm>
            <a:off x="4800634" y="3500867"/>
            <a:ext cx="1600158" cy="276999"/>
          </a:xfrm>
          <a:prstGeom prst="rect">
            <a:avLst/>
          </a:prstGeom>
          <a:noFill/>
        </p:spPr>
        <p:txBody>
          <a:bodyPr wrap="square">
            <a:spAutoFit/>
          </a:bodyPr>
          <a:lstStyle/>
          <a:p>
            <a:pPr algn="ctr">
              <a:spcBef>
                <a:spcPts val="1125"/>
              </a:spcBef>
              <a:spcAft>
                <a:spcPts val="1125"/>
              </a:spcAft>
            </a:pPr>
            <a:r>
              <a:rPr lang="zh-CN" altLang="zh-CN" sz="1200" dirty="0">
                <a:solidFill>
                  <a:srgbClr val="666666"/>
                </a:solidFill>
                <a:effectLst/>
                <a:latin typeface="&amp;quot"/>
                <a:ea typeface="宋体" panose="02010600030101010101" pitchFamily="2" charset="-122"/>
                <a:cs typeface="宋体" panose="02010600030101010101" pitchFamily="2" charset="-122"/>
              </a:rPr>
              <a:t>图</a:t>
            </a:r>
            <a:r>
              <a:rPr lang="en-US" altLang="zh-CN" sz="1200" dirty="0">
                <a:solidFill>
                  <a:srgbClr val="666666"/>
                </a:solidFill>
                <a:effectLst/>
                <a:latin typeface="&amp;quot"/>
                <a:ea typeface="宋体" panose="02010600030101010101" pitchFamily="2" charset="-122"/>
                <a:cs typeface="宋体" panose="02010600030101010101" pitchFamily="2" charset="-122"/>
              </a:rPr>
              <a:t>1-23 </a:t>
            </a:r>
            <a:r>
              <a:rPr lang="zh-CN" altLang="zh-CN" sz="1200" dirty="0">
                <a:solidFill>
                  <a:srgbClr val="666666"/>
                </a:solidFill>
                <a:effectLst/>
                <a:latin typeface="&amp;quot"/>
                <a:ea typeface="宋体" panose="02010600030101010101" pitchFamily="2" charset="-122"/>
                <a:cs typeface="宋体" panose="02010600030101010101" pitchFamily="2" charset="-122"/>
              </a:rPr>
              <a:t>编辑代码</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5" name="文本框 14"/>
          <p:cNvSpPr txBox="1"/>
          <p:nvPr/>
        </p:nvSpPr>
        <p:spPr>
          <a:xfrm>
            <a:off x="1047442" y="3813515"/>
            <a:ext cx="10706699" cy="870751"/>
          </a:xfrm>
          <a:prstGeom prst="rect">
            <a:avLst/>
          </a:prstGeom>
          <a:noFill/>
        </p:spPr>
        <p:txBody>
          <a:bodyPr wrap="square">
            <a:spAutoFit/>
          </a:bodyPr>
          <a:lstStyle/>
          <a:p>
            <a:pPr indent="261620" algn="just">
              <a:lnSpc>
                <a:spcPct val="150000"/>
              </a:lnSpc>
            </a:pPr>
            <a:r>
              <a:rPr lang="en-US" altLang="zh-CN" sz="1800" b="1" kern="100" dirty="0">
                <a:solidFill>
                  <a:srgbClr val="333333"/>
                </a:solidFill>
                <a:effectLst/>
                <a:latin typeface="Georgia" panose="02040502050405020303" pitchFamily="18" charset="0"/>
                <a:ea typeface="宋体" panose="02010600030101010101" pitchFamily="2" charset="-122"/>
              </a:rPr>
              <a:t>6.</a:t>
            </a:r>
            <a:r>
              <a:rPr lang="zh-CN" altLang="zh-CN" sz="1800" b="1" kern="100" dirty="0">
                <a:solidFill>
                  <a:srgbClr val="333333"/>
                </a:solidFill>
                <a:effectLst/>
                <a:latin typeface="Georgia" panose="02040502050405020303" pitchFamily="18" charset="0"/>
                <a:ea typeface="宋体" panose="02010600030101010101" pitchFamily="2" charset="-122"/>
              </a:rPr>
              <a:t>保存，然后选中文件</a:t>
            </a:r>
            <a:r>
              <a:rPr lang="en-US" altLang="zh-CN" sz="1800" b="1" kern="100" dirty="0">
                <a:solidFill>
                  <a:srgbClr val="333333"/>
                </a:solidFill>
                <a:effectLst/>
                <a:latin typeface="Georgia" panose="02040502050405020303" pitchFamily="18" charset="0"/>
                <a:ea typeface="宋体" panose="02010600030101010101" pitchFamily="2" charset="-122"/>
              </a:rPr>
              <a:t>Hello.java</a:t>
            </a:r>
            <a:r>
              <a:rPr lang="zh-CN" altLang="zh-CN" sz="1800" b="1" kern="100" dirty="0">
                <a:solidFill>
                  <a:srgbClr val="333333"/>
                </a:solidFill>
                <a:effectLst/>
                <a:latin typeface="Georgia" panose="02040502050405020303" pitchFamily="18" charset="0"/>
                <a:ea typeface="宋体" panose="02010600030101010101" pitchFamily="2" charset="-122"/>
              </a:rPr>
              <a:t>，点击右键，在弹出的菜单中选中</a:t>
            </a:r>
            <a:r>
              <a:rPr lang="en-US" altLang="zh-CN" sz="1800" b="1" kern="100" dirty="0">
                <a:solidFill>
                  <a:srgbClr val="333333"/>
                </a:solidFill>
                <a:effectLst/>
                <a:latin typeface="Georgia" panose="02040502050405020303" pitchFamily="18" charset="0"/>
                <a:ea typeface="宋体" panose="02010600030101010101" pitchFamily="2" charset="-122"/>
              </a:rPr>
              <a:t>“Run As...”-“Java Application”</a:t>
            </a:r>
            <a:r>
              <a:rPr lang="zh-CN" altLang="zh-CN" sz="1800" b="1" kern="100" dirty="0">
                <a:solidFill>
                  <a:srgbClr val="333333"/>
                </a:solidFill>
                <a:effectLst/>
                <a:latin typeface="Georgia" panose="02040502050405020303" pitchFamily="18" charset="0"/>
                <a:ea typeface="宋体" panose="02010600030101010101" pitchFamily="2" charset="-122"/>
              </a:rPr>
              <a:t>：</a:t>
            </a:r>
            <a:endParaRPr lang="zh-CN" altLang="zh-CN" sz="1800" b="1"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3.2  Java Application</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8" name="内容占位符 57386"/>
          <p:cNvSpPr txBox="1"/>
          <p:nvPr/>
        </p:nvSpPr>
        <p:spPr>
          <a:xfrm>
            <a:off x="6885099" y="1219258"/>
            <a:ext cx="4502039" cy="555474"/>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algn="just">
              <a:lnSpc>
                <a:spcPct val="150000"/>
              </a:lnSpc>
              <a:buNone/>
            </a:pPr>
            <a:r>
              <a:rPr lang="zh-CN" altLang="en-US" sz="1800" kern="100" dirty="0">
                <a:effectLst/>
                <a:latin typeface="Times New Roman" panose="02020603050405020304" pitchFamily="18" charset="0"/>
                <a:ea typeface="宋体" panose="02010600030101010101" pitchFamily="2" charset="-122"/>
              </a:rPr>
              <a:t>在</a:t>
            </a:r>
            <a:r>
              <a:rPr lang="en-US" altLang="zh-CN" sz="1800" kern="100" dirty="0">
                <a:effectLst/>
                <a:latin typeface="Times New Roman" panose="02020603050405020304" pitchFamily="18" charset="0"/>
                <a:ea typeface="宋体" panose="02010600030101010101" pitchFamily="2" charset="-122"/>
              </a:rPr>
              <a:t>Console</a:t>
            </a:r>
            <a:r>
              <a:rPr lang="zh-CN" altLang="en-US" sz="1800" kern="100" dirty="0">
                <a:effectLst/>
                <a:latin typeface="Times New Roman" panose="02020603050405020304" pitchFamily="18" charset="0"/>
                <a:ea typeface="宋体" panose="02010600030101010101" pitchFamily="2" charset="-122"/>
              </a:rPr>
              <a:t>窗口中就可以看到运行结果：</a:t>
            </a:r>
            <a:endParaRPr lang="zh-CN" altLang="zh-CN" sz="18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pic>
        <p:nvPicPr>
          <p:cNvPr id="9" name="图片 8" descr="run-as-java-application"/>
          <p:cNvPicPr/>
          <p:nvPr/>
        </p:nvPicPr>
        <p:blipFill>
          <a:blip r:embed="rId1"/>
          <a:stretch>
            <a:fillRect/>
          </a:stretch>
        </p:blipFill>
        <p:spPr>
          <a:xfrm>
            <a:off x="381150" y="1300480"/>
            <a:ext cx="6096000" cy="3229610"/>
          </a:xfrm>
          <a:prstGeom prst="rect">
            <a:avLst/>
          </a:prstGeom>
          <a:noFill/>
          <a:ln>
            <a:noFill/>
          </a:ln>
        </p:spPr>
      </p:pic>
      <p:sp>
        <p:nvSpPr>
          <p:cNvPr id="11" name="文本框 10"/>
          <p:cNvSpPr txBox="1"/>
          <p:nvPr/>
        </p:nvSpPr>
        <p:spPr>
          <a:xfrm>
            <a:off x="1905110" y="4701470"/>
            <a:ext cx="1981228" cy="276999"/>
          </a:xfrm>
          <a:prstGeom prst="rect">
            <a:avLst/>
          </a:prstGeom>
          <a:noFill/>
        </p:spPr>
        <p:txBody>
          <a:bodyPr wrap="square">
            <a:spAutoFit/>
          </a:bodyPr>
          <a:lstStyle/>
          <a:p>
            <a:pPr algn="ctr">
              <a:spcBef>
                <a:spcPts val="1125"/>
              </a:spcBef>
              <a:spcAft>
                <a:spcPts val="1125"/>
              </a:spcAft>
            </a:pPr>
            <a:r>
              <a:rPr lang="zh-CN" altLang="zh-CN" sz="1200" dirty="0">
                <a:solidFill>
                  <a:srgbClr val="666666"/>
                </a:solidFill>
                <a:effectLst/>
                <a:latin typeface="&amp;quot"/>
                <a:ea typeface="宋体" panose="02010600030101010101" pitchFamily="2" charset="-122"/>
                <a:cs typeface="宋体" panose="02010600030101010101" pitchFamily="2" charset="-122"/>
              </a:rPr>
              <a:t>图</a:t>
            </a:r>
            <a:r>
              <a:rPr lang="en-US" altLang="zh-CN" sz="1200" dirty="0">
                <a:solidFill>
                  <a:srgbClr val="666666"/>
                </a:solidFill>
                <a:effectLst/>
                <a:latin typeface="&amp;quot"/>
                <a:ea typeface="宋体" panose="02010600030101010101" pitchFamily="2" charset="-122"/>
                <a:cs typeface="宋体" panose="02010600030101010101" pitchFamily="2" charset="-122"/>
              </a:rPr>
              <a:t>1-24 </a:t>
            </a:r>
            <a:r>
              <a:rPr lang="zh-CN" altLang="zh-CN" sz="1200" dirty="0">
                <a:solidFill>
                  <a:srgbClr val="666666"/>
                </a:solidFill>
                <a:effectLst/>
                <a:latin typeface="&amp;quot"/>
                <a:ea typeface="宋体" panose="02010600030101010101" pitchFamily="2" charset="-122"/>
                <a:cs typeface="宋体" panose="02010600030101010101" pitchFamily="2" charset="-122"/>
              </a:rPr>
              <a:t>运行</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8" name="图片 17" descr="运行结果"/>
          <p:cNvPicPr/>
          <p:nvPr/>
        </p:nvPicPr>
        <p:blipFill>
          <a:blip r:embed="rId2"/>
          <a:stretch>
            <a:fillRect/>
          </a:stretch>
        </p:blipFill>
        <p:spPr>
          <a:xfrm>
            <a:off x="7772356" y="1993881"/>
            <a:ext cx="2514534" cy="1018546"/>
          </a:xfrm>
          <a:prstGeom prst="rect">
            <a:avLst/>
          </a:prstGeom>
          <a:noFill/>
          <a:ln>
            <a:noFill/>
          </a:ln>
        </p:spPr>
      </p:pic>
      <p:sp>
        <p:nvSpPr>
          <p:cNvPr id="20" name="文本框 19"/>
          <p:cNvSpPr txBox="1"/>
          <p:nvPr/>
        </p:nvSpPr>
        <p:spPr>
          <a:xfrm>
            <a:off x="8000990" y="3100771"/>
            <a:ext cx="2057266" cy="261610"/>
          </a:xfrm>
          <a:prstGeom prst="rect">
            <a:avLst/>
          </a:prstGeom>
          <a:noFill/>
        </p:spPr>
        <p:txBody>
          <a:bodyPr wrap="square">
            <a:spAutoFit/>
          </a:bodyPr>
          <a:lstStyle/>
          <a:p>
            <a:pPr algn="ctr">
              <a:spcBef>
                <a:spcPts val="1125"/>
              </a:spcBef>
              <a:spcAft>
                <a:spcPts val="1125"/>
              </a:spcAft>
            </a:pPr>
            <a:r>
              <a:rPr lang="zh-CN" altLang="zh-CN" sz="1100" dirty="0">
                <a:solidFill>
                  <a:srgbClr val="666666"/>
                </a:solidFill>
                <a:effectLst/>
                <a:latin typeface="&amp;quot"/>
                <a:ea typeface="宋体" panose="02010600030101010101" pitchFamily="2" charset="-122"/>
                <a:cs typeface="宋体" panose="02010600030101010101" pitchFamily="2" charset="-122"/>
              </a:rPr>
              <a:t>图</a:t>
            </a:r>
            <a:r>
              <a:rPr lang="en-US" altLang="zh-CN" sz="1100" dirty="0">
                <a:solidFill>
                  <a:srgbClr val="666666"/>
                </a:solidFill>
                <a:effectLst/>
                <a:latin typeface="&amp;quot"/>
                <a:ea typeface="宋体" panose="02010600030101010101" pitchFamily="2" charset="-122"/>
                <a:cs typeface="宋体" panose="02010600030101010101" pitchFamily="2" charset="-122"/>
              </a:rPr>
              <a:t>1-25 </a:t>
            </a:r>
            <a:r>
              <a:rPr lang="zh-CN" altLang="zh-CN" sz="1100" dirty="0">
                <a:solidFill>
                  <a:srgbClr val="666666"/>
                </a:solidFill>
                <a:effectLst/>
                <a:latin typeface="&amp;quot"/>
                <a:ea typeface="宋体" panose="02010600030101010101" pitchFamily="2" charset="-122"/>
                <a:cs typeface="宋体" panose="02010600030101010101" pitchFamily="2" charset="-122"/>
              </a:rPr>
              <a:t>运行结果</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22" name="文本框 21"/>
          <p:cNvSpPr txBox="1"/>
          <p:nvPr/>
        </p:nvSpPr>
        <p:spPr>
          <a:xfrm>
            <a:off x="6754145" y="4178250"/>
            <a:ext cx="5410058" cy="523220"/>
          </a:xfrm>
          <a:prstGeom prst="rect">
            <a:avLst/>
          </a:prstGeom>
          <a:noFill/>
        </p:spPr>
        <p:txBody>
          <a:bodyPr wrap="square" rtlCol="0">
            <a:spAutoFit/>
          </a:bodyPr>
          <a:lstStyle/>
          <a:p>
            <a:r>
              <a:rPr lang="zh-CN" altLang="en-US" sz="1400" dirty="0"/>
              <a:t>如果没有在主界面中看到</a:t>
            </a:r>
            <a:r>
              <a:rPr lang="en-US" altLang="zh-CN" sz="1400" dirty="0"/>
              <a:t>Console</a:t>
            </a:r>
            <a:r>
              <a:rPr lang="zh-CN" altLang="en-US" sz="1400" dirty="0"/>
              <a:t>窗口，请选中菜单“</a:t>
            </a:r>
            <a:r>
              <a:rPr lang="en-US" altLang="zh-CN" sz="1400" dirty="0"/>
              <a:t>Window”-“Show View”-“Console”</a:t>
            </a:r>
            <a:r>
              <a:rPr lang="zh-CN" altLang="en-US" sz="1400" dirty="0"/>
              <a:t>，即可显示。</a:t>
            </a:r>
            <a:endParaRPr lang="zh-CN" altLang="en-US" sz="1400" dirty="0"/>
          </a:p>
        </p:txBody>
      </p:sp>
    </p:spTree>
  </p:cSld>
  <p:clrMapOvr>
    <a:masterClrMapping/>
  </p:clrMapOvr>
  <p:transition spd="slow"/>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3.3  Java Applet</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12" name="文本框 11"/>
          <p:cNvSpPr txBox="1"/>
          <p:nvPr/>
        </p:nvSpPr>
        <p:spPr>
          <a:xfrm>
            <a:off x="685942" y="1143060"/>
            <a:ext cx="9067562" cy="1128514"/>
          </a:xfrm>
          <a:prstGeom prst="rect">
            <a:avLst/>
          </a:prstGeom>
          <a:noFill/>
        </p:spPr>
        <p:txBody>
          <a:bodyPr wrap="square">
            <a:spAutoFit/>
          </a:bodyPr>
          <a:lstStyle/>
          <a:p>
            <a:pPr>
              <a:spcBef>
                <a:spcPts val="375"/>
              </a:spcBef>
              <a:spcAft>
                <a:spcPts val="375"/>
              </a:spcAft>
            </a:pP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java</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程序执行过程分为两步，下图为流程示意图</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spcBef>
                <a:spcPts val="375"/>
              </a:spcBef>
              <a:spcAft>
                <a:spcPts val="375"/>
              </a:spcAft>
            </a:pP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第一步：将</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源码</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文件</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通过编译器</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(javac.exe)</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编译成</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JVM</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文件</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(.class</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文件</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a:p>
            <a:pPr>
              <a:spcBef>
                <a:spcPts val="375"/>
              </a:spcBef>
              <a:spcAft>
                <a:spcPts val="375"/>
              </a:spcAft>
            </a:pP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第二步：将</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JVM</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文件通过</a:t>
            </a:r>
            <a:r>
              <a:rPr lang="en-US" altLang="zh-CN" sz="18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java.exe</a:t>
            </a:r>
            <a:r>
              <a:rPr lang="zh-CN" altLang="zh-CN" sz="18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执行，输出结果</a:t>
            </a:r>
            <a:endParaRPr lang="zh-CN" altLang="zh-CN" sz="24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3" name="图片 12" descr="IMG_256"/>
          <p:cNvPicPr/>
          <p:nvPr/>
        </p:nvPicPr>
        <p:blipFill>
          <a:blip r:embed="rId1"/>
          <a:stretch>
            <a:fillRect/>
          </a:stretch>
        </p:blipFill>
        <p:spPr>
          <a:xfrm>
            <a:off x="2819486" y="2679941"/>
            <a:ext cx="5457825" cy="791845"/>
          </a:xfrm>
          <a:prstGeom prst="rect">
            <a:avLst/>
          </a:prstGeom>
          <a:noFill/>
          <a:ln>
            <a:noFill/>
          </a:ln>
        </p:spPr>
      </p:pic>
      <p:sp>
        <p:nvSpPr>
          <p:cNvPr id="14" name="文本框 13"/>
          <p:cNvSpPr txBox="1"/>
          <p:nvPr/>
        </p:nvSpPr>
        <p:spPr>
          <a:xfrm>
            <a:off x="3962536" y="3759802"/>
            <a:ext cx="1981148" cy="261610"/>
          </a:xfrm>
          <a:prstGeom prst="rect">
            <a:avLst/>
          </a:prstGeom>
          <a:noFill/>
        </p:spPr>
        <p:txBody>
          <a:bodyPr wrap="square">
            <a:spAutoFit/>
          </a:bodyPr>
          <a:lstStyle/>
          <a:p>
            <a:pPr>
              <a:spcBef>
                <a:spcPts val="375"/>
              </a:spcBef>
              <a:spcAft>
                <a:spcPts val="375"/>
              </a:spcAft>
            </a:pPr>
            <a:r>
              <a:rPr lang="zh-CN" altLang="zh-CN" sz="11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1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1-27 Java</a:t>
            </a:r>
            <a:r>
              <a:rPr lang="zh-CN" altLang="zh-CN" sz="11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程序执行步骤</a:t>
            </a:r>
            <a:endParaRPr lang="zh-CN" altLang="zh-CN" sz="1400" dirty="0">
              <a:effectLst/>
              <a:latin typeface="宋体" panose="02010600030101010101" pitchFamily="2" charset="-122"/>
              <a:ea typeface="宋体" panose="02010600030101010101" pitchFamily="2" charset="-122"/>
              <a:cs typeface="宋体" panose="02010600030101010101" pitchFamily="2" charset="-122"/>
            </a:endParaRPr>
          </a:p>
        </p:txBody>
      </p:sp>
      <p:sp>
        <p:nvSpPr>
          <p:cNvPr id="16" name="文本框 15"/>
          <p:cNvSpPr txBox="1"/>
          <p:nvPr/>
        </p:nvSpPr>
        <p:spPr>
          <a:xfrm>
            <a:off x="722966" y="4309428"/>
            <a:ext cx="10664171" cy="643532"/>
          </a:xfrm>
          <a:prstGeom prst="rect">
            <a:avLst/>
          </a:prstGeom>
          <a:noFill/>
        </p:spPr>
        <p:txBody>
          <a:bodyPr wrap="square">
            <a:spAutoFit/>
          </a:bodyPr>
          <a:lstStyle/>
          <a:p>
            <a:r>
              <a:rPr lang="en-US" altLang="zh-CN" sz="1800" kern="100" dirty="0">
                <a:effectLst/>
                <a:latin typeface="Times New Roman" panose="02020603050405020304" pitchFamily="18" charset="0"/>
                <a:ea typeface="宋体" panose="02010600030101010101" pitchFamily="2" charset="-122"/>
              </a:rPr>
              <a:t> JVM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程序执行时至关重要，其向上屏蔽了操作系统的差异，也正因为</a:t>
            </a:r>
            <a:r>
              <a:rPr lang="en-US" altLang="zh-CN" sz="1800" kern="100" dirty="0">
                <a:effectLst/>
                <a:latin typeface="Times New Roman" panose="02020603050405020304" pitchFamily="18" charset="0"/>
                <a:ea typeface="宋体" panose="02010600030101010101" pitchFamily="2" charset="-122"/>
              </a:rPr>
              <a:t>JVM</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的该作用，才使</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cs typeface="Times New Roman" panose="02020603050405020304" pitchFamily="18" charset="0"/>
              </a:rPr>
              <a:t>这门编程语言能够实现跨平台。</a:t>
            </a:r>
            <a:endParaRPr lang="zh-CN" altLang="en-US" dirty="0"/>
          </a:p>
        </p:txBody>
      </p:sp>
    </p:spTree>
  </p:cSld>
  <p:clrMapOvr>
    <a:masterClrMapping/>
  </p:clrMapOvr>
  <p:transition spd="slow"/>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3.3  Java Applet</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9" name="文本框 8"/>
          <p:cNvSpPr txBox="1"/>
          <p:nvPr/>
        </p:nvSpPr>
        <p:spPr>
          <a:xfrm>
            <a:off x="762140" y="1295456"/>
            <a:ext cx="2249575" cy="276999"/>
          </a:xfrm>
          <a:prstGeom prst="rect">
            <a:avLst/>
          </a:prstGeom>
          <a:noFill/>
        </p:spPr>
        <p:txBody>
          <a:bodyPr wrap="square">
            <a:spAutoFit/>
          </a:bodyPr>
          <a:lstStyle/>
          <a:p>
            <a:pPr>
              <a:spcBef>
                <a:spcPts val="375"/>
              </a:spcBef>
              <a:spcAft>
                <a:spcPts val="375"/>
              </a:spcAft>
            </a:pPr>
            <a:r>
              <a:rPr lang="zh-CN" altLang="zh-CN" sz="1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其原理大致可描述为如下：</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pic>
        <p:nvPicPr>
          <p:cNvPr id="10" name="图片 9" descr="IMG_257"/>
          <p:cNvPicPr/>
          <p:nvPr/>
        </p:nvPicPr>
        <p:blipFill>
          <a:blip r:embed="rId1"/>
          <a:stretch>
            <a:fillRect/>
          </a:stretch>
        </p:blipFill>
        <p:spPr>
          <a:xfrm>
            <a:off x="2590892" y="1572455"/>
            <a:ext cx="5197723" cy="2971722"/>
          </a:xfrm>
          <a:prstGeom prst="rect">
            <a:avLst/>
          </a:prstGeom>
          <a:noFill/>
          <a:ln>
            <a:noFill/>
          </a:ln>
        </p:spPr>
      </p:pic>
      <p:sp>
        <p:nvSpPr>
          <p:cNvPr id="15" name="文本框 14"/>
          <p:cNvSpPr txBox="1"/>
          <p:nvPr/>
        </p:nvSpPr>
        <p:spPr>
          <a:xfrm>
            <a:off x="3733862" y="4849033"/>
            <a:ext cx="2743129" cy="276999"/>
          </a:xfrm>
          <a:prstGeom prst="rect">
            <a:avLst/>
          </a:prstGeom>
          <a:noFill/>
        </p:spPr>
        <p:txBody>
          <a:bodyPr wrap="square">
            <a:spAutoFit/>
          </a:bodyPr>
          <a:lstStyle/>
          <a:p>
            <a:pPr algn="ctr">
              <a:spcBef>
                <a:spcPts val="375"/>
              </a:spcBef>
              <a:spcAft>
                <a:spcPts val="375"/>
              </a:spcAft>
            </a:pPr>
            <a:r>
              <a:rPr lang="zh-CN" altLang="zh-CN" sz="1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图</a:t>
            </a:r>
            <a:r>
              <a:rPr lang="en-US" altLang="zh-CN" sz="1200" kern="100" dirty="0">
                <a:solidFill>
                  <a:srgbClr val="000000"/>
                </a:solidFill>
                <a:effectLst/>
                <a:latin typeface="Times New Roman" panose="02020603050405020304" pitchFamily="18" charset="0"/>
                <a:ea typeface="宋体" panose="02010600030101010101" pitchFamily="2" charset="-122"/>
                <a:cs typeface="宋体" panose="02010600030101010101" pitchFamily="2" charset="-122"/>
              </a:rPr>
              <a:t>1-28 Java</a:t>
            </a:r>
            <a:r>
              <a:rPr lang="zh-CN" altLang="zh-CN" sz="1200" kern="100" dirty="0">
                <a:solidFill>
                  <a:srgbClr val="000000"/>
                </a:solidFill>
                <a:effectLst/>
                <a:latin typeface="Times New Roman" panose="02020603050405020304" pitchFamily="18" charset="0"/>
                <a:ea typeface="宋体" panose="02010600030101010101" pitchFamily="2" charset="-122"/>
                <a:cs typeface="Times New Roman" panose="02020603050405020304" pitchFamily="18" charset="0"/>
              </a:rPr>
              <a:t>程序运行原理</a:t>
            </a:r>
            <a:endParaRPr lang="zh-CN" altLang="zh-CN" sz="1600" dirty="0">
              <a:effectLst/>
              <a:latin typeface="宋体" panose="02010600030101010101" pitchFamily="2" charset="-122"/>
              <a:ea typeface="宋体" panose="02010600030101010101" pitchFamily="2" charset="-122"/>
              <a:cs typeface="宋体" panose="02010600030101010101" pitchFamily="2" charset="-122"/>
            </a:endParaRPr>
          </a:p>
        </p:txBody>
      </p:sp>
    </p:spTree>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a:t>
            </a:r>
            <a:r>
              <a:rPr lang="zh-CN" altLang="en-US" dirty="0">
                <a:sym typeface="Arial" panose="020B0604020202020204" pitchFamily="34" charset="0"/>
              </a:rPr>
              <a:t>.1</a:t>
            </a:r>
            <a:r>
              <a:rPr lang="en-US" altLang="zh-CN" dirty="0">
                <a:sym typeface="Arial" panose="020B0604020202020204" pitchFamily="34" charset="0"/>
              </a:rPr>
              <a:t>.1</a:t>
            </a:r>
            <a:r>
              <a:rPr lang="zh-CN" altLang="en-US" dirty="0">
                <a:sym typeface="Arial" panose="020B0604020202020204" pitchFamily="34" charset="0"/>
              </a:rPr>
              <a:t> </a:t>
            </a:r>
            <a:r>
              <a:rPr lang="en-US" altLang="zh-CN" dirty="0">
                <a:sym typeface="Arial" panose="020B0604020202020204" pitchFamily="34" charset="0"/>
              </a:rPr>
              <a:t>Java</a:t>
            </a:r>
            <a:r>
              <a:rPr lang="zh-CN" altLang="en-US" dirty="0">
                <a:sym typeface="Arial" panose="020B0604020202020204" pitchFamily="34" charset="0"/>
              </a:rPr>
              <a:t>简介</a:t>
            </a:r>
            <a:endParaRPr lang="zh-CN" altLang="en-US" dirty="0">
              <a:sym typeface="Arial" panose="020B0604020202020204" pitchFamily="34" charset="0"/>
            </a:endParaRPr>
          </a:p>
        </p:txBody>
      </p:sp>
      <p:sp>
        <p:nvSpPr>
          <p:cNvPr id="8195" name="内容占位符 57386"/>
          <p:cNvSpPr>
            <a:spLocks noGrp="1"/>
          </p:cNvSpPr>
          <p:nvPr>
            <p:ph idx="4294967295"/>
          </p:nvPr>
        </p:nvSpPr>
        <p:spPr>
          <a:xfrm>
            <a:off x="791845" y="990600"/>
            <a:ext cx="10595610" cy="5503545"/>
          </a:xfrm>
        </p:spPr>
        <p:txBody>
          <a:bodyPr vert="horz" wrap="square" lIns="90000" tIns="46800" rIns="90000" bIns="46800" anchor="t"/>
          <a:lstStyle/>
          <a:p>
            <a:pPr algn="just">
              <a:buNone/>
            </a:pPr>
            <a:r>
              <a:rPr lang="en-US" altLang="zh-CN" sz="1800" kern="100" dirty="0">
                <a:solidFill>
                  <a:srgbClr val="000000"/>
                </a:solidFill>
                <a:effectLst/>
                <a:latin typeface="宋体" panose="02010600030101010101" pitchFamily="2" charset="-122"/>
                <a:ea typeface="宋体" panose="02010600030101010101" pitchFamily="2" charset="-122"/>
              </a:rPr>
              <a:t>    Java</a:t>
            </a:r>
            <a:r>
              <a:rPr lang="zh-CN" altLang="zh-CN" sz="1800" kern="100" dirty="0">
                <a:solidFill>
                  <a:srgbClr val="000000"/>
                </a:solidFill>
                <a:effectLst/>
                <a:latin typeface="Times New Roman" panose="02020603050405020304" pitchFamily="18" charset="0"/>
                <a:ea typeface="宋体" panose="02010600030101010101" pitchFamily="2" charset="-122"/>
              </a:rPr>
              <a:t>不同于一般的编译语言或直译语言。它首先将源代码编译成字节码，然后依赖各种不同平台上的虚拟机来解释执行字节码，从而实现了</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一次编写，到处运行</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的跨平台特性。在早期</a:t>
            </a:r>
            <a:r>
              <a:rPr lang="en-US" altLang="zh-CN" sz="1800" kern="100" dirty="0">
                <a:solidFill>
                  <a:srgbClr val="000000"/>
                </a:solidFill>
                <a:effectLst/>
                <a:latin typeface="Times New Roman" panose="02020603050405020304" pitchFamily="18" charset="0"/>
                <a:ea typeface="宋体" panose="02010600030101010101" pitchFamily="2" charset="-122"/>
              </a:rPr>
              <a:t>JVM</a:t>
            </a:r>
            <a:r>
              <a:rPr lang="zh-CN" altLang="zh-CN" sz="1800" kern="100" dirty="0">
                <a:solidFill>
                  <a:srgbClr val="000000"/>
                </a:solidFill>
                <a:effectLst/>
                <a:latin typeface="Times New Roman" panose="02020603050405020304" pitchFamily="18" charset="0"/>
                <a:ea typeface="宋体" panose="02010600030101010101" pitchFamily="2" charset="-122"/>
              </a:rPr>
              <a:t>中，这在一定程度上降低了</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程序的运行效率。但在</a:t>
            </a:r>
            <a:r>
              <a:rPr lang="en-US" altLang="zh-CN" sz="1800" kern="100" dirty="0">
                <a:solidFill>
                  <a:srgbClr val="000000"/>
                </a:solidFill>
                <a:effectLst/>
                <a:latin typeface="Times New Roman" panose="02020603050405020304" pitchFamily="18" charset="0"/>
                <a:ea typeface="宋体" panose="02010600030101010101" pitchFamily="2" charset="-122"/>
              </a:rPr>
              <a:t>J2SE1.4.2</a:t>
            </a:r>
            <a:r>
              <a:rPr lang="zh-CN" altLang="zh-CN" sz="1800" kern="100" dirty="0">
                <a:solidFill>
                  <a:srgbClr val="000000"/>
                </a:solidFill>
                <a:effectLst/>
                <a:latin typeface="Times New Roman" panose="02020603050405020304" pitchFamily="18" charset="0"/>
                <a:ea typeface="宋体" panose="02010600030101010101" pitchFamily="2" charset="-122"/>
              </a:rPr>
              <a:t>发布后，</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的运行速度有了大幅提升。与传统型态不同，</a:t>
            </a:r>
            <a:r>
              <a:rPr lang="en-US" altLang="zh-CN" sz="1800" kern="100" dirty="0">
                <a:solidFill>
                  <a:srgbClr val="000000"/>
                </a:solidFill>
                <a:effectLst/>
                <a:latin typeface="Times New Roman" panose="02020603050405020304" pitchFamily="18" charset="0"/>
                <a:ea typeface="宋体" panose="02010600030101010101" pitchFamily="2" charset="-122"/>
              </a:rPr>
              <a:t>Sun</a:t>
            </a:r>
            <a:r>
              <a:rPr lang="zh-CN" altLang="zh-CN" sz="1800" kern="100" dirty="0">
                <a:solidFill>
                  <a:srgbClr val="000000"/>
                </a:solidFill>
                <a:effectLst/>
                <a:latin typeface="Times New Roman" panose="02020603050405020304" pitchFamily="18" charset="0"/>
                <a:ea typeface="宋体" panose="02010600030101010101" pitchFamily="2" charset="-122"/>
              </a:rPr>
              <a:t>公司在推出</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时就将其作为开放的技术。全球数以万计的</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开发公司被要求所设计的</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软件必须相互兼容。</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语言靠群体的力量而非公司的力量</a:t>
            </a:r>
            <a:r>
              <a:rPr lang="en-US" altLang="zh-CN" sz="1800" kern="100" dirty="0">
                <a:solidFill>
                  <a:srgbClr val="000000"/>
                </a:solidFill>
                <a:effectLst/>
                <a:latin typeface="Times New Roman" panose="02020603050405020304" pitchFamily="18" charset="0"/>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是</a:t>
            </a:r>
            <a:r>
              <a:rPr lang="en-US" altLang="zh-CN" sz="1800" kern="100" dirty="0">
                <a:solidFill>
                  <a:srgbClr val="000000"/>
                </a:solidFill>
                <a:effectLst/>
                <a:latin typeface="Times New Roman" panose="02020603050405020304" pitchFamily="18" charset="0"/>
                <a:ea typeface="宋体" panose="02010600030101010101" pitchFamily="2" charset="-122"/>
              </a:rPr>
              <a:t> Sun</a:t>
            </a:r>
            <a:r>
              <a:rPr lang="zh-CN" altLang="zh-CN" sz="1800" kern="100" dirty="0">
                <a:solidFill>
                  <a:srgbClr val="000000"/>
                </a:solidFill>
                <a:effectLst/>
                <a:latin typeface="Times New Roman" panose="02020603050405020304" pitchFamily="18" charset="0"/>
                <a:ea typeface="宋体" panose="02010600030101010101" pitchFamily="2" charset="-122"/>
              </a:rPr>
              <a:t>公司的口号之一，并获得了广大软件开发商的认同。这与微软公司所倡导的注重精英和封闭式的模式完全不同，此外，微软公司后来推出了与之竞争的</a:t>
            </a:r>
            <a:r>
              <a:rPr lang="en-US" altLang="zh-CN" sz="1800" kern="100" dirty="0">
                <a:solidFill>
                  <a:srgbClr val="000000"/>
                </a:solidFill>
                <a:effectLst/>
                <a:latin typeface="Times New Roman" panose="02020603050405020304" pitchFamily="18" charset="0"/>
                <a:ea typeface="宋体" panose="02010600030101010101" pitchFamily="2" charset="-122"/>
              </a:rPr>
              <a:t>.NET</a:t>
            </a:r>
            <a:r>
              <a:rPr lang="zh-CN" altLang="zh-CN" sz="1800" kern="100" dirty="0">
                <a:solidFill>
                  <a:srgbClr val="000000"/>
                </a:solidFill>
                <a:effectLst/>
                <a:latin typeface="Times New Roman" panose="02020603050405020304" pitchFamily="18" charset="0"/>
                <a:ea typeface="宋体" panose="02010600030101010101" pitchFamily="2" charset="-122"/>
              </a:rPr>
              <a:t>平台以及模仿</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的</a:t>
            </a:r>
            <a:r>
              <a:rPr lang="en-US" altLang="zh-CN" sz="1800" kern="100" dirty="0">
                <a:solidFill>
                  <a:srgbClr val="000000"/>
                </a:solidFill>
                <a:effectLst/>
                <a:latin typeface="Times New Roman" panose="02020603050405020304" pitchFamily="18" charset="0"/>
                <a:ea typeface="宋体" panose="02010600030101010101" pitchFamily="2" charset="-122"/>
              </a:rPr>
              <a:t>C#</a:t>
            </a:r>
            <a:r>
              <a:rPr lang="zh-CN" altLang="zh-CN" sz="1800" kern="100" dirty="0">
                <a:solidFill>
                  <a:srgbClr val="000000"/>
                </a:solidFill>
                <a:effectLst/>
                <a:latin typeface="Times New Roman" panose="02020603050405020304" pitchFamily="18" charset="0"/>
                <a:ea typeface="宋体" panose="02010600030101010101" pitchFamily="2" charset="-122"/>
              </a:rPr>
              <a:t>语言。后来</a:t>
            </a:r>
            <a:r>
              <a:rPr lang="en-US" altLang="zh-CN" sz="1800" kern="100" dirty="0">
                <a:solidFill>
                  <a:srgbClr val="000000"/>
                </a:solidFill>
                <a:effectLst/>
                <a:latin typeface="Times New Roman" panose="02020603050405020304" pitchFamily="18" charset="0"/>
                <a:ea typeface="宋体" panose="02010600030101010101" pitchFamily="2" charset="-122"/>
              </a:rPr>
              <a:t>Sun</a:t>
            </a:r>
            <a:r>
              <a:rPr lang="zh-CN" altLang="zh-CN" sz="1800" kern="100" dirty="0">
                <a:solidFill>
                  <a:srgbClr val="000000"/>
                </a:solidFill>
                <a:effectLst/>
                <a:latin typeface="Times New Roman" panose="02020603050405020304" pitchFamily="18" charset="0"/>
                <a:ea typeface="宋体" panose="02010600030101010101" pitchFamily="2" charset="-122"/>
              </a:rPr>
              <a:t>公司被甲骨文公司并购，</a:t>
            </a:r>
            <a:r>
              <a:rPr lang="en-US" altLang="zh-CN" sz="1800" kern="100" dirty="0">
                <a:solidFill>
                  <a:srgbClr val="000000"/>
                </a:solidFill>
                <a:effectLst/>
                <a:latin typeface="Times New Roman" panose="02020603050405020304" pitchFamily="18" charset="0"/>
                <a:ea typeface="宋体" panose="02010600030101010101" pitchFamily="2" charset="-122"/>
              </a:rPr>
              <a:t>Java</a:t>
            </a:r>
            <a:r>
              <a:rPr lang="zh-CN" altLang="zh-CN" sz="1800" kern="100" dirty="0">
                <a:solidFill>
                  <a:srgbClr val="000000"/>
                </a:solidFill>
                <a:effectLst/>
                <a:latin typeface="Times New Roman" panose="02020603050405020304" pitchFamily="18" charset="0"/>
                <a:ea typeface="宋体" panose="02010600030101010101" pitchFamily="2" charset="-122"/>
              </a:rPr>
              <a:t>也随之成为甲骨文公司的产品。</a:t>
            </a:r>
            <a:endParaRPr lang="zh-CN" altLang="zh-CN" sz="1800" kern="100" dirty="0">
              <a:effectLst/>
              <a:latin typeface="Times New Roman" panose="02020603050405020304" pitchFamily="18" charset="0"/>
              <a:ea typeface="宋体" panose="02010600030101010101" pitchFamily="2" charset="-122"/>
            </a:endParaRPr>
          </a:p>
          <a:p>
            <a:pPr indent="266700" algn="just">
              <a:lnSpc>
                <a:spcPct val="150000"/>
              </a:lnSpc>
            </a:pP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en-US" altLang="zh-CN" sz="2000" kern="100" dirty="0">
                <a:effectLst/>
                <a:latin typeface="Times New Roman" panose="02020603050405020304" pitchFamily="18" charset="0"/>
                <a:ea typeface="黑体" panose="02010609060101010101" pitchFamily="49" charset="-122"/>
              </a:rPr>
              <a:t>3.3  Java Applet</a:t>
            </a:r>
            <a:r>
              <a:rPr lang="zh-CN" altLang="en-US" sz="2000" kern="100" dirty="0">
                <a:effectLst/>
                <a:latin typeface="Times New Roman" panose="02020603050405020304" pitchFamily="18" charset="0"/>
                <a:ea typeface="黑体" panose="02010609060101010101" pitchFamily="49" charset="-122"/>
              </a:rPr>
              <a:t>实现</a:t>
            </a:r>
            <a:endParaRPr lang="zh-CN" altLang="zh-CN" sz="20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685942" y="1028700"/>
            <a:ext cx="9981938" cy="5441233"/>
          </a:xfrm>
          <a:prstGeom prst="rect">
            <a:avLst/>
          </a:prstGeom>
          <a:noFill/>
        </p:spPr>
        <p:txBody>
          <a:bodyPr wrap="square" rtlCol="0">
            <a:spAutoFit/>
          </a:bodyPr>
          <a:lstStyle/>
          <a:p>
            <a:pPr marL="533400" algn="just">
              <a:lnSpc>
                <a:spcPct val="150000"/>
              </a:lnSpc>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新建类，命名为</a:t>
            </a:r>
            <a:r>
              <a:rPr lang="en-US" altLang="zh-CN" sz="1800" kern="100" dirty="0" err="1">
                <a:effectLst/>
                <a:latin typeface="Times New Roman" panose="02020603050405020304" pitchFamily="18" charset="0"/>
                <a:ea typeface="宋体" panose="02010600030101010101" pitchFamily="2" charset="-122"/>
              </a:rPr>
              <a:t>InputClass</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在编辑区内输入以下代码，编译、运行，结果如前图</a:t>
            </a:r>
            <a:r>
              <a:rPr lang="en-US" altLang="zh-CN" sz="1800" kern="100" dirty="0">
                <a:effectLst/>
                <a:latin typeface="Times New Roman" panose="02020603050405020304" pitchFamily="18" charset="0"/>
                <a:ea typeface="宋体" panose="02010600030101010101" pitchFamily="2" charset="-122"/>
              </a:rPr>
              <a:t>1-18</a:t>
            </a:r>
            <a:r>
              <a:rPr lang="zh-CN" altLang="zh-CN" sz="1800" kern="100" dirty="0">
                <a:effectLst/>
                <a:latin typeface="Times New Roman" panose="02020603050405020304" pitchFamily="18" charset="0"/>
                <a:ea typeface="宋体" panose="02010600030101010101" pitchFamily="2" charset="-122"/>
              </a:rPr>
              <a:t>所示。</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zh-CN" altLang="zh-CN" sz="1800" kern="100" dirty="0">
                <a:effectLst/>
                <a:latin typeface="Times New Roman" panose="02020603050405020304" pitchFamily="18" charset="0"/>
                <a:ea typeface="宋体" panose="02010600030101010101" pitchFamily="2" charset="-122"/>
              </a:rPr>
              <a:t>代码如下：</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import java.io.*;         //</a:t>
            </a:r>
            <a:r>
              <a:rPr lang="zh-CN" altLang="zh-CN" sz="1800" kern="100" dirty="0">
                <a:solidFill>
                  <a:srgbClr val="000000"/>
                </a:solidFill>
                <a:effectLst/>
                <a:latin typeface="Times New Roman" panose="02020603050405020304" pitchFamily="18" charset="0"/>
                <a:ea typeface="宋体" panose="02010600030101010101" pitchFamily="2" charset="-122"/>
              </a:rPr>
              <a:t>引入用于输入输出的</a:t>
            </a:r>
            <a:r>
              <a:rPr lang="en-US" altLang="zh-CN" sz="1800" kern="100" dirty="0">
                <a:solidFill>
                  <a:srgbClr val="000000"/>
                </a:solidFill>
                <a:effectLst/>
                <a:latin typeface="Times New Roman" panose="02020603050405020304" pitchFamily="18" charset="0"/>
                <a:ea typeface="宋体" panose="02010600030101010101" pitchFamily="2" charset="-122"/>
              </a:rPr>
              <a:t>io</a:t>
            </a:r>
            <a:r>
              <a:rPr lang="zh-CN" altLang="zh-CN" sz="1800" kern="100" dirty="0">
                <a:solidFill>
                  <a:srgbClr val="000000"/>
                </a:solidFill>
                <a:effectLst/>
                <a:latin typeface="Times New Roman" panose="02020603050405020304" pitchFamily="18" charset="0"/>
                <a:ea typeface="宋体" panose="02010600030101010101" pitchFamily="2" charset="-122"/>
              </a:rPr>
              <a:t>包</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public class </a:t>
            </a:r>
            <a:r>
              <a:rPr lang="en-US" altLang="zh-CN" sz="1800" kern="100" dirty="0" err="1">
                <a:solidFill>
                  <a:srgbClr val="000000"/>
                </a:solidFill>
                <a:effectLst/>
                <a:latin typeface="宋体" panose="02010600030101010101" pitchFamily="2" charset="-122"/>
                <a:ea typeface="宋体" panose="02010600030101010101" pitchFamily="2" charset="-122"/>
              </a:rPr>
              <a:t>InputClass</a:t>
            </a: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public static void main(String </a:t>
            </a:r>
            <a:r>
              <a:rPr lang="en-US" altLang="zh-CN" sz="1800" kern="100" dirty="0" err="1">
                <a:solidFill>
                  <a:srgbClr val="000000"/>
                </a:solidFill>
                <a:effectLst/>
                <a:latin typeface="宋体" panose="02010600030101010101" pitchFamily="2" charset="-122"/>
                <a:ea typeface="宋体" panose="02010600030101010101" pitchFamily="2" charset="-122"/>
              </a:rPr>
              <a:t>args</a:t>
            </a:r>
            <a:r>
              <a:rPr lang="en-US" altLang="zh-CN" sz="1800" kern="100" dirty="0">
                <a:solidFill>
                  <a:srgbClr val="000000"/>
                </a:solidFill>
                <a:effectLst/>
                <a:latin typeface="宋体" panose="02010600030101010101" pitchFamily="2" charset="-122"/>
                <a:ea typeface="宋体" panose="02010600030101010101" pitchFamily="2" charset="-122"/>
              </a:rPr>
              <a:t>[]) throws </a:t>
            </a:r>
            <a:r>
              <a:rPr lang="en-US" altLang="zh-CN" sz="1800" kern="100" dirty="0" err="1">
                <a:solidFill>
                  <a:srgbClr val="000000"/>
                </a:solidFill>
                <a:effectLst/>
                <a:latin typeface="宋体" panose="02010600030101010101" pitchFamily="2" charset="-122"/>
                <a:ea typeface="宋体" panose="02010600030101010101" pitchFamily="2" charset="-122"/>
              </a:rPr>
              <a:t>IOException</a:t>
            </a: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int x;</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r>
              <a:rPr lang="en-US" altLang="zh-CN" sz="1800" kern="100" dirty="0" err="1">
                <a:solidFill>
                  <a:srgbClr val="000000"/>
                </a:solidFill>
                <a:effectLst/>
                <a:latin typeface="宋体" panose="02010600030101010101" pitchFamily="2" charset="-122"/>
                <a:ea typeface="宋体" panose="02010600030101010101" pitchFamily="2" charset="-122"/>
              </a:rPr>
              <a:t>System.out.println</a:t>
            </a:r>
            <a:r>
              <a:rPr lang="en-US" altLang="zh-CN" sz="1800" kern="100" dirty="0">
                <a:solidFill>
                  <a:srgbClr val="000000"/>
                </a:solidFill>
                <a:effectLst/>
                <a:latin typeface="宋体" panose="02010600030101010101" pitchFamily="2" charset="-122"/>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请输入</a:t>
            </a:r>
            <a:r>
              <a:rPr lang="en-US" altLang="zh-CN" sz="1800" kern="100" dirty="0">
                <a:solidFill>
                  <a:srgbClr val="000000"/>
                </a:solidFill>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x=</a:t>
            </a:r>
            <a:r>
              <a:rPr lang="en-US" altLang="zh-CN" sz="1800" kern="100" dirty="0" err="1">
                <a:solidFill>
                  <a:srgbClr val="000000"/>
                </a:solidFill>
                <a:effectLst/>
                <a:latin typeface="宋体" panose="02010600030101010101" pitchFamily="2" charset="-122"/>
                <a:ea typeface="宋体" panose="02010600030101010101" pitchFamily="2" charset="-122"/>
              </a:rPr>
              <a:t>System.in.read</a:t>
            </a:r>
            <a:r>
              <a:rPr lang="en-US" altLang="zh-CN" sz="1800" kern="100" dirty="0">
                <a:solidFill>
                  <a:srgbClr val="000000"/>
                </a:solidFill>
                <a:effectLst/>
                <a:latin typeface="宋体" panose="02010600030101010101" pitchFamily="2" charset="-122"/>
                <a:ea typeface="宋体" panose="02010600030101010101" pitchFamily="2" charset="-122"/>
              </a:rPr>
              <a:t>();        //</a:t>
            </a:r>
            <a:r>
              <a:rPr lang="zh-CN" altLang="zh-CN" sz="1800" kern="100" dirty="0">
                <a:solidFill>
                  <a:srgbClr val="000000"/>
                </a:solidFill>
                <a:effectLst/>
                <a:latin typeface="Times New Roman" panose="02020603050405020304" pitchFamily="18" charset="0"/>
                <a:ea typeface="宋体" panose="02010600030101010101" pitchFamily="2" charset="-122"/>
              </a:rPr>
              <a:t>接受键盘输入的字符，将字符编码存到变量</a:t>
            </a:r>
            <a:r>
              <a:rPr lang="en-US" altLang="zh-CN" sz="1800" kern="100" dirty="0">
                <a:solidFill>
                  <a:srgbClr val="000000"/>
                </a:solidFill>
                <a:effectLst/>
                <a:latin typeface="Times New Roman" panose="02020603050405020304" pitchFamily="18" charset="0"/>
                <a:ea typeface="宋体" panose="02010600030101010101" pitchFamily="2" charset="-122"/>
              </a:rPr>
              <a:t>x</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r>
              <a:rPr lang="en-US" altLang="zh-CN" sz="1800" kern="100" dirty="0" err="1">
                <a:solidFill>
                  <a:srgbClr val="000000"/>
                </a:solidFill>
                <a:effectLst/>
                <a:latin typeface="宋体" panose="02010600030101010101" pitchFamily="2" charset="-122"/>
                <a:ea typeface="宋体" panose="02010600030101010101" pitchFamily="2" charset="-122"/>
              </a:rPr>
              <a:t>System.out.println</a:t>
            </a:r>
            <a:r>
              <a:rPr lang="en-US" altLang="zh-CN" sz="1800" kern="100" dirty="0">
                <a:solidFill>
                  <a:srgbClr val="000000"/>
                </a:solidFill>
                <a:effectLst/>
                <a:latin typeface="宋体" panose="02010600030101010101" pitchFamily="2" charset="-122"/>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输入字符的编码是：</a:t>
            </a:r>
            <a:r>
              <a:rPr lang="en-US" altLang="zh-CN" sz="1800" kern="100" dirty="0">
                <a:solidFill>
                  <a:srgbClr val="000000"/>
                </a:solidFill>
                <a:effectLst/>
                <a:latin typeface="Times New Roman" panose="02020603050405020304" pitchFamily="18" charset="0"/>
                <a:ea typeface="宋体" panose="02010600030101010101" pitchFamily="2" charset="-122"/>
              </a:rPr>
              <a:t>"+x);     //</a:t>
            </a:r>
            <a:r>
              <a:rPr lang="zh-CN" altLang="zh-CN" sz="1800" kern="100" dirty="0">
                <a:solidFill>
                  <a:srgbClr val="000000"/>
                </a:solidFill>
                <a:effectLst/>
                <a:latin typeface="Times New Roman" panose="02020603050405020304" pitchFamily="18" charset="0"/>
                <a:ea typeface="宋体" panose="02010600030101010101" pitchFamily="2" charset="-122"/>
              </a:rPr>
              <a:t>输出字符的编码</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r>
              <a:rPr lang="en-US" altLang="zh-CN" sz="1800" kern="100" dirty="0" err="1">
                <a:solidFill>
                  <a:srgbClr val="000000"/>
                </a:solidFill>
                <a:effectLst/>
                <a:latin typeface="宋体" panose="02010600030101010101" pitchFamily="2" charset="-122"/>
                <a:ea typeface="宋体" panose="02010600030101010101" pitchFamily="2" charset="-122"/>
              </a:rPr>
              <a:t>System.out.println</a:t>
            </a:r>
            <a:r>
              <a:rPr lang="en-US" altLang="zh-CN" sz="1800" kern="100" dirty="0">
                <a:solidFill>
                  <a:srgbClr val="000000"/>
                </a:solidFill>
                <a:effectLst/>
                <a:latin typeface="宋体" panose="02010600030101010101" pitchFamily="2" charset="-122"/>
                <a:ea typeface="宋体" panose="02010600030101010101" pitchFamily="2" charset="-122"/>
              </a:rPr>
              <a:t>("</a:t>
            </a:r>
            <a:r>
              <a:rPr lang="zh-CN" altLang="zh-CN" sz="1800" kern="100" dirty="0">
                <a:solidFill>
                  <a:srgbClr val="000000"/>
                </a:solidFill>
                <a:effectLst/>
                <a:latin typeface="Times New Roman" panose="02020603050405020304" pitchFamily="18" charset="0"/>
                <a:ea typeface="宋体" panose="02010600030101010101" pitchFamily="2" charset="-122"/>
              </a:rPr>
              <a:t>输入的字符是：</a:t>
            </a:r>
            <a:r>
              <a:rPr lang="en-US" altLang="zh-CN" sz="1800" kern="100" dirty="0">
                <a:solidFill>
                  <a:srgbClr val="000000"/>
                </a:solidFill>
                <a:effectLst/>
                <a:latin typeface="Times New Roman" panose="02020603050405020304" pitchFamily="18" charset="0"/>
                <a:ea typeface="宋体" panose="02010600030101010101" pitchFamily="2" charset="-122"/>
              </a:rPr>
              <a:t>"+(char)x);   //</a:t>
            </a:r>
            <a:r>
              <a:rPr lang="zh-CN" altLang="zh-CN" sz="1800" kern="100" dirty="0">
                <a:solidFill>
                  <a:srgbClr val="000000"/>
                </a:solidFill>
                <a:effectLst/>
                <a:latin typeface="Times New Roman" panose="02020603050405020304" pitchFamily="18" charset="0"/>
                <a:ea typeface="宋体" panose="02010600030101010101" pitchFamily="2" charset="-122"/>
              </a:rPr>
              <a:t>输出编码对应的字符</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    }</a:t>
            </a:r>
            <a:endParaRPr lang="zh-CN" altLang="zh-CN" sz="1800" kern="100" dirty="0">
              <a:effectLst/>
              <a:latin typeface="Times New Roman" panose="02020603050405020304" pitchFamily="18" charset="0"/>
              <a:ea typeface="宋体" panose="02010600030101010101" pitchFamily="2" charset="-122"/>
            </a:endParaRPr>
          </a:p>
          <a:p>
            <a:pPr marL="533400" algn="just">
              <a:lnSpc>
                <a:spcPct val="150000"/>
              </a:lnSpc>
            </a:pPr>
            <a:r>
              <a:rPr lang="en-US" altLang="zh-CN" sz="1800" kern="100" dirty="0">
                <a:solidFill>
                  <a:srgbClr val="000000"/>
                </a:solidFill>
                <a:effectLst/>
                <a:latin typeface="宋体" panose="02010600030101010101" pitchFamily="2" charset="-122"/>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zh-CN" altLang="en-US" sz="2000" kern="100" dirty="0">
                <a:effectLst/>
                <a:latin typeface="Times New Roman" panose="02020603050405020304" pitchFamily="18" charset="0"/>
                <a:ea typeface="黑体" panose="02010609060101010101" pitchFamily="49" charset="-122"/>
              </a:rPr>
              <a:t>习题</a:t>
            </a:r>
            <a:endParaRPr lang="zh-CN" altLang="zh-CN" sz="20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804862" y="916132"/>
            <a:ext cx="11082186" cy="5545301"/>
          </a:xfrm>
          <a:prstGeom prst="rect">
            <a:avLst/>
          </a:prstGeom>
          <a:noFill/>
        </p:spPr>
        <p:txBody>
          <a:bodyPr wrap="square" rtlCol="0">
            <a:spAutoFit/>
          </a:bodyPr>
          <a:lstStyle/>
          <a:p>
            <a:pPr indent="355600" algn="ctr">
              <a:lnSpc>
                <a:spcPct val="150000"/>
              </a:lnSpc>
            </a:pPr>
            <a:r>
              <a:rPr lang="zh-CN" altLang="zh-CN" sz="1400" kern="100" dirty="0">
                <a:effectLst/>
                <a:latin typeface="Times New Roman" panose="02020603050405020304" pitchFamily="18" charset="0"/>
                <a:ea typeface="黑体" panose="02010609060101010101" pitchFamily="49" charset="-122"/>
              </a:rPr>
              <a:t>习题</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zh-CN" altLang="zh-CN" sz="1400" kern="100" dirty="0">
                <a:effectLst/>
                <a:latin typeface="Times New Roman" panose="02020603050405020304" pitchFamily="18" charset="0"/>
                <a:ea typeface="宋体" panose="02010600030101010101" pitchFamily="2" charset="-122"/>
              </a:rPr>
              <a:t>一、选择题</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1.Java</a:t>
            </a:r>
            <a:r>
              <a:rPr lang="zh-CN" altLang="zh-CN" sz="1400" kern="100" dirty="0">
                <a:effectLst/>
                <a:latin typeface="Times New Roman" panose="02020603050405020304" pitchFamily="18" charset="0"/>
                <a:ea typeface="宋体" panose="02010600030101010101" pitchFamily="2" charset="-122"/>
              </a:rPr>
              <a:t>应用程序和</a:t>
            </a:r>
            <a:r>
              <a:rPr lang="en-US" altLang="zh-CN" sz="1400" kern="100" dirty="0">
                <a:effectLst/>
                <a:latin typeface="Times New Roman" panose="02020603050405020304" pitchFamily="18" charset="0"/>
                <a:ea typeface="宋体" panose="02010600030101010101" pitchFamily="2" charset="-122"/>
              </a:rPr>
              <a:t>Java Applet</a:t>
            </a:r>
            <a:r>
              <a:rPr lang="zh-CN" altLang="zh-CN" sz="1400" kern="100" dirty="0">
                <a:effectLst/>
                <a:latin typeface="Times New Roman" panose="02020603050405020304" pitchFamily="18" charset="0"/>
                <a:ea typeface="宋体" panose="02010600030101010101" pitchFamily="2" charset="-122"/>
              </a:rPr>
              <a:t>有相似之处，因为它们都（ ）。</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400" kern="100" dirty="0">
                <a:effectLst/>
                <a:latin typeface="宋体" panose="02010600030101010101" pitchFamily="2" charset="-122"/>
                <a:ea typeface="宋体" panose="02010600030101010101" pitchFamily="2" charset="-122"/>
              </a:rPr>
              <a:t>A</a:t>
            </a:r>
            <a:r>
              <a:rPr lang="zh-CN" altLang="zh-CN" sz="1400" kern="100" dirty="0">
                <a:effectLst/>
                <a:latin typeface="Times New Roman" panose="02020603050405020304" pitchFamily="18" charset="0"/>
                <a:ea typeface="宋体" panose="02010600030101010101" pitchFamily="2" charset="-122"/>
              </a:rPr>
              <a:t>．是用</a:t>
            </a:r>
            <a:r>
              <a:rPr lang="en-US" altLang="zh-CN" sz="1400" kern="100" dirty="0" err="1">
                <a:effectLst/>
                <a:latin typeface="Times New Roman" panose="02020603050405020304" pitchFamily="18" charset="0"/>
                <a:ea typeface="宋体" panose="02010600030101010101" pitchFamily="2" charset="-122"/>
              </a:rPr>
              <a:t>javac</a:t>
            </a:r>
            <a:r>
              <a:rPr lang="zh-CN" altLang="zh-CN" sz="1400" kern="100" dirty="0">
                <a:effectLst/>
                <a:latin typeface="Times New Roman" panose="02020603050405020304" pitchFamily="18" charset="0"/>
                <a:ea typeface="宋体" panose="02010600030101010101" pitchFamily="2" charset="-122"/>
              </a:rPr>
              <a:t>命令编译的</a:t>
            </a:r>
            <a:r>
              <a:rPr lang="en-US" altLang="zh-CN" sz="1400" kern="100" dirty="0">
                <a:effectLst/>
                <a:latin typeface="Times New Roman" panose="02020603050405020304" pitchFamily="18" charset="0"/>
                <a:ea typeface="宋体" panose="02010600030101010101" pitchFamily="2" charset="-122"/>
              </a:rPr>
              <a:t>         B. </a:t>
            </a:r>
            <a:r>
              <a:rPr lang="zh-CN" altLang="zh-CN" sz="1400" kern="100" dirty="0">
                <a:effectLst/>
                <a:latin typeface="Times New Roman" panose="02020603050405020304" pitchFamily="18" charset="0"/>
                <a:ea typeface="宋体" panose="02010600030101010101" pitchFamily="2" charset="-122"/>
              </a:rPr>
              <a:t>是用</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命令执行的</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400" kern="100" dirty="0">
                <a:effectLst/>
                <a:latin typeface="宋体" panose="02010600030101010101" pitchFamily="2" charset="-122"/>
                <a:ea typeface="宋体" panose="02010600030101010101" pitchFamily="2" charset="-122"/>
              </a:rPr>
              <a:t>C. </a:t>
            </a:r>
            <a:r>
              <a:rPr lang="zh-CN" altLang="zh-CN" sz="1400" kern="100" dirty="0">
                <a:effectLst/>
                <a:latin typeface="Times New Roman" panose="02020603050405020304" pitchFamily="18" charset="0"/>
                <a:ea typeface="宋体" panose="02010600030101010101" pitchFamily="2" charset="-122"/>
              </a:rPr>
              <a:t>在</a:t>
            </a:r>
            <a:r>
              <a:rPr lang="en-US" altLang="zh-CN" sz="1400" kern="100" dirty="0">
                <a:effectLst/>
                <a:latin typeface="Times New Roman" panose="02020603050405020304" pitchFamily="18" charset="0"/>
                <a:ea typeface="宋体" panose="02010600030101010101" pitchFamily="2" charset="-122"/>
              </a:rPr>
              <a:t>HTML</a:t>
            </a:r>
            <a:r>
              <a:rPr lang="zh-CN" altLang="zh-CN" sz="1400" kern="100" dirty="0">
                <a:effectLst/>
                <a:latin typeface="Times New Roman" panose="02020603050405020304" pitchFamily="18" charset="0"/>
                <a:ea typeface="宋体" panose="02010600030101010101" pitchFamily="2" charset="-122"/>
              </a:rPr>
              <a:t>文档中执行的</a:t>
            </a:r>
            <a:r>
              <a:rPr lang="en-US" altLang="zh-CN" sz="1400" kern="100" dirty="0">
                <a:effectLst/>
                <a:latin typeface="Times New Roman" panose="02020603050405020304" pitchFamily="18" charset="0"/>
                <a:ea typeface="宋体" panose="02010600030101010101" pitchFamily="2" charset="-122"/>
              </a:rPr>
              <a:t>          D. </a:t>
            </a:r>
            <a:r>
              <a:rPr lang="zh-CN" altLang="zh-CN" sz="1400" kern="100" dirty="0">
                <a:effectLst/>
                <a:latin typeface="Times New Roman" panose="02020603050405020304" pitchFamily="18" charset="0"/>
                <a:ea typeface="宋体" panose="02010600030101010101" pitchFamily="2" charset="-122"/>
              </a:rPr>
              <a:t>都拥有一个</a:t>
            </a:r>
            <a:r>
              <a:rPr lang="en-US" altLang="zh-CN" sz="1400" kern="100" dirty="0">
                <a:effectLst/>
                <a:latin typeface="Times New Roman" panose="02020603050405020304" pitchFamily="18" charset="0"/>
                <a:ea typeface="宋体" panose="02010600030101010101" pitchFamily="2" charset="-122"/>
              </a:rPr>
              <a:t>main()</a:t>
            </a:r>
            <a:r>
              <a:rPr lang="zh-CN" altLang="zh-CN" sz="1400" kern="100" dirty="0">
                <a:effectLst/>
                <a:latin typeface="Times New Roman" panose="02020603050405020304" pitchFamily="18" charset="0"/>
                <a:ea typeface="宋体" panose="02010600030101010101" pitchFamily="2" charset="-122"/>
              </a:rPr>
              <a:t>方法</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2.</a:t>
            </a:r>
            <a:r>
              <a:rPr lang="zh-CN" altLang="zh-CN" sz="1400" kern="100" dirty="0">
                <a:effectLst/>
                <a:latin typeface="Times New Roman" panose="02020603050405020304" pitchFamily="18" charset="0"/>
                <a:ea typeface="宋体" panose="02010600030101010101" pitchFamily="2" charset="-122"/>
              </a:rPr>
              <a:t>下列哪个选项不能填入划线处？（ ）</a:t>
            </a:r>
            <a:r>
              <a:rPr lang="en-US" altLang="zh-CN" sz="1400" kern="100" dirty="0">
                <a:effectLst/>
                <a:latin typeface="宋体" panose="02010600030101010101" pitchFamily="2" charset="-122"/>
                <a:ea typeface="宋体" panose="02010600030101010101" pitchFamily="2" charset="-122"/>
              </a:rPr>
              <a:t>                             </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Public class Interesting{</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 //do </a:t>
            </a:r>
            <a:r>
              <a:rPr lang="en-US" altLang="zh-CN" sz="1400" kern="100" dirty="0" err="1">
                <a:effectLst/>
                <a:latin typeface="宋体" panose="02010600030101010101" pitchFamily="2" charset="-122"/>
                <a:ea typeface="宋体" panose="02010600030101010101" pitchFamily="2" charset="-122"/>
              </a:rPr>
              <a:t>sth</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400" kern="100" dirty="0">
                <a:effectLst/>
                <a:latin typeface="宋体" panose="02010600030101010101" pitchFamily="2" charset="-122"/>
                <a:ea typeface="宋体" panose="02010600030101010101" pitchFamily="2" charset="-122"/>
              </a:rPr>
              <a:t>A. import </a:t>
            </a:r>
            <a:r>
              <a:rPr lang="en-US" altLang="zh-CN" sz="1400" kern="100" dirty="0" err="1">
                <a:effectLst/>
                <a:latin typeface="宋体" panose="02010600030101010101" pitchFamily="2" charset="-122"/>
                <a:ea typeface="宋体" panose="02010600030101010101" pitchFamily="2" charset="-122"/>
              </a:rPr>
              <a:t>java.awt</a:t>
            </a:r>
            <a:r>
              <a:rPr lang="en-US" altLang="zh-CN" sz="1400" kern="100" dirty="0">
                <a:effectLst/>
                <a:latin typeface="宋体" panose="02010600030101010101" pitchFamily="2" charset="-122"/>
                <a:ea typeface="宋体" panose="02010600030101010101" pitchFamily="2" charset="-122"/>
              </a:rPr>
              <a:t>.*;           B. package </a:t>
            </a:r>
            <a:r>
              <a:rPr lang="en-US" altLang="zh-CN" sz="1400" kern="100" dirty="0" err="1">
                <a:effectLst/>
                <a:latin typeface="宋体" panose="02010600030101010101" pitchFamily="2" charset="-122"/>
                <a:ea typeface="宋体" panose="02010600030101010101" pitchFamily="2" charset="-122"/>
              </a:rPr>
              <a:t>mypackage</a:t>
            </a: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400" kern="100" dirty="0">
                <a:effectLst/>
                <a:latin typeface="宋体" panose="02010600030101010101" pitchFamily="2" charset="-122"/>
                <a:ea typeface="宋体" panose="02010600030101010101" pitchFamily="2" charset="-122"/>
              </a:rPr>
              <a:t>C. class </a:t>
            </a:r>
            <a:r>
              <a:rPr lang="en-US" altLang="zh-CN" sz="1400" kern="100" dirty="0" err="1">
                <a:effectLst/>
                <a:latin typeface="宋体" panose="02010600030101010101" pitchFamily="2" charset="-122"/>
                <a:ea typeface="宋体" panose="02010600030101010101" pitchFamily="2" charset="-122"/>
              </a:rPr>
              <a:t>OtherClass</a:t>
            </a:r>
            <a:r>
              <a:rPr lang="en-US" altLang="zh-CN" sz="1400" kern="100" dirty="0">
                <a:effectLst/>
                <a:latin typeface="宋体" panose="02010600030101010101" pitchFamily="2" charset="-122"/>
                <a:ea typeface="宋体" panose="02010600030101010101" pitchFamily="2" charset="-122"/>
              </a:rPr>
              <a:t>             D. public class </a:t>
            </a:r>
            <a:r>
              <a:rPr lang="en-US" altLang="zh-CN" sz="1400" kern="100" dirty="0" err="1">
                <a:effectLst/>
                <a:latin typeface="宋体" panose="02010600030101010101" pitchFamily="2" charset="-122"/>
                <a:ea typeface="宋体" panose="02010600030101010101" pitchFamily="2" charset="-122"/>
              </a:rPr>
              <a:t>Myclass</a:t>
            </a:r>
            <a:r>
              <a:rPr lang="en-US" altLang="zh-CN" sz="1400" kern="100" dirty="0">
                <a:effectLst/>
                <a:latin typeface="宋体" panose="02010600030101010101" pitchFamily="2" charset="-122"/>
                <a:ea typeface="宋体" panose="02010600030101010101" pitchFamily="2" charset="-122"/>
              </a:rPr>
              <a:t>{…}</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3.Java</a:t>
            </a:r>
            <a:r>
              <a:rPr lang="zh-CN" altLang="zh-CN" sz="1400" kern="100" dirty="0">
                <a:effectLst/>
                <a:latin typeface="Times New Roman" panose="02020603050405020304" pitchFamily="18" charset="0"/>
                <a:ea typeface="宋体" panose="02010600030101010101" pitchFamily="2" charset="-122"/>
              </a:rPr>
              <a:t>采用的</a:t>
            </a:r>
            <a:r>
              <a:rPr lang="en-US" altLang="zh-CN" sz="1400" kern="100" dirty="0">
                <a:effectLst/>
                <a:latin typeface="Times New Roman" panose="02020603050405020304" pitchFamily="18" charset="0"/>
                <a:ea typeface="宋体" panose="02010600030101010101" pitchFamily="2" charset="-122"/>
              </a:rPr>
              <a:t>16</a:t>
            </a:r>
            <a:r>
              <a:rPr lang="zh-CN" altLang="zh-CN" sz="1400" kern="100" dirty="0">
                <a:effectLst/>
                <a:latin typeface="Times New Roman" panose="02020603050405020304" pitchFamily="18" charset="0"/>
                <a:ea typeface="宋体" panose="02010600030101010101" pitchFamily="2" charset="-122"/>
              </a:rPr>
              <a:t>位代码格式是（ ）</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400" kern="100" dirty="0">
                <a:effectLst/>
                <a:latin typeface="宋体" panose="02010600030101010101" pitchFamily="2" charset="-122"/>
                <a:ea typeface="宋体" panose="02010600030101010101" pitchFamily="2" charset="-122"/>
              </a:rPr>
              <a:t>A. Unicode     B. ASCII    C. EBCDIC    D. </a:t>
            </a:r>
            <a:r>
              <a:rPr lang="zh-CN" altLang="zh-CN" sz="1400" kern="100" dirty="0">
                <a:effectLst/>
                <a:latin typeface="Times New Roman" panose="02020603050405020304" pitchFamily="18" charset="0"/>
                <a:ea typeface="宋体" panose="02010600030101010101" pitchFamily="2" charset="-122"/>
              </a:rPr>
              <a:t>十六进制</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4.</a:t>
            </a:r>
            <a:r>
              <a:rPr lang="zh-CN" altLang="zh-CN" sz="1400" kern="100" dirty="0">
                <a:effectLst/>
                <a:latin typeface="Times New Roman" panose="02020603050405020304" pitchFamily="18" charset="0"/>
                <a:ea typeface="宋体" panose="02010600030101010101" pitchFamily="2" charset="-122"/>
              </a:rPr>
              <a:t>当编写一个</a:t>
            </a:r>
            <a:r>
              <a:rPr lang="en-US" altLang="zh-CN" sz="1400" kern="100" dirty="0">
                <a:effectLst/>
                <a:latin typeface="Times New Roman" panose="02020603050405020304" pitchFamily="18" charset="0"/>
                <a:ea typeface="宋体" panose="02010600030101010101" pitchFamily="2" charset="-122"/>
              </a:rPr>
              <a:t>Java Applet</a:t>
            </a:r>
            <a:r>
              <a:rPr lang="zh-CN" altLang="zh-CN" sz="1400" kern="100" dirty="0">
                <a:effectLst/>
                <a:latin typeface="Times New Roman" panose="02020603050405020304" pitchFamily="18" charset="0"/>
                <a:ea typeface="宋体" panose="02010600030101010101" pitchFamily="2" charset="-122"/>
              </a:rPr>
              <a:t>时，以（ ）为扩展名将其保存。</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400" kern="100" dirty="0">
                <a:effectLst/>
                <a:latin typeface="宋体" panose="02010600030101010101" pitchFamily="2" charset="-122"/>
                <a:ea typeface="宋体" panose="02010600030101010101" pitchFamily="2" charset="-122"/>
              </a:rPr>
              <a:t>A. .app      B. .html     C. .java       D. .class</a:t>
            </a:r>
            <a:endParaRPr lang="zh-CN" altLang="zh-CN" sz="14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400" kern="100" dirty="0">
                <a:effectLst/>
                <a:latin typeface="宋体" panose="02010600030101010101" pitchFamily="2" charset="-122"/>
                <a:ea typeface="宋体" panose="02010600030101010101" pitchFamily="2" charset="-122"/>
              </a:rPr>
              <a:t>5.</a:t>
            </a:r>
            <a:r>
              <a:rPr lang="zh-CN" altLang="zh-CN" sz="1400" kern="100" dirty="0">
                <a:effectLst/>
                <a:latin typeface="Times New Roman" panose="02020603050405020304" pitchFamily="18" charset="0"/>
                <a:ea typeface="宋体" panose="02010600030101010101" pitchFamily="2" charset="-122"/>
              </a:rPr>
              <a:t>推出</a:t>
            </a:r>
            <a:r>
              <a:rPr lang="en-US" altLang="zh-CN" sz="1400" kern="100" dirty="0">
                <a:effectLst/>
                <a:latin typeface="Times New Roman" panose="02020603050405020304" pitchFamily="18" charset="0"/>
                <a:ea typeface="宋体" panose="02010600030101010101" pitchFamily="2" charset="-122"/>
              </a:rPr>
              <a:t>Java</a:t>
            </a:r>
            <a:r>
              <a:rPr lang="zh-CN" altLang="zh-CN" sz="1400" kern="100" dirty="0">
                <a:effectLst/>
                <a:latin typeface="Times New Roman" panose="02020603050405020304" pitchFamily="18" charset="0"/>
                <a:ea typeface="宋体" panose="02010600030101010101" pitchFamily="2" charset="-122"/>
              </a:rPr>
              <a:t>语言的公司是（ ）</a:t>
            </a:r>
            <a:endParaRPr lang="zh-CN" altLang="zh-CN" sz="1400" kern="100" dirty="0">
              <a:effectLst/>
              <a:latin typeface="Times New Roman" panose="02020603050405020304" pitchFamily="18" charset="0"/>
              <a:ea typeface="宋体" panose="02010600030101010101" pitchFamily="2" charset="-122"/>
            </a:endParaRPr>
          </a:p>
          <a:p>
            <a:pPr algn="just">
              <a:lnSpc>
                <a:spcPct val="150000"/>
              </a:lnSpc>
            </a:pPr>
            <a:r>
              <a:rPr lang="en-US" altLang="zh-CN" sz="1400" kern="100" dirty="0">
                <a:effectLst/>
                <a:latin typeface="宋体" panose="02010600030101010101" pitchFamily="2" charset="-122"/>
                <a:ea typeface="宋体" panose="02010600030101010101" pitchFamily="2" charset="-122"/>
              </a:rPr>
              <a:t>A.IBM     </a:t>
            </a:r>
            <a:r>
              <a:rPr lang="en-US" altLang="zh-CN" sz="1400" kern="100" dirty="0" err="1">
                <a:effectLst/>
                <a:latin typeface="宋体" panose="02010600030101010101" pitchFamily="2" charset="-122"/>
                <a:ea typeface="宋体" panose="02010600030101010101" pitchFamily="2" charset="-122"/>
              </a:rPr>
              <a:t>B.Apple</a:t>
            </a:r>
            <a:r>
              <a:rPr lang="en-US" altLang="zh-CN" sz="1400" kern="100" dirty="0">
                <a:effectLst/>
                <a:latin typeface="宋体" panose="02010600030101010101" pitchFamily="2" charset="-122"/>
                <a:ea typeface="宋体" panose="02010600030101010101" pitchFamily="2" charset="-122"/>
              </a:rPr>
              <a:t>     </a:t>
            </a:r>
            <a:r>
              <a:rPr lang="en-US" altLang="zh-CN" sz="1400" kern="100" dirty="0" err="1">
                <a:effectLst/>
                <a:latin typeface="宋体" panose="02010600030101010101" pitchFamily="2" charset="-122"/>
                <a:ea typeface="宋体" panose="02010600030101010101" pitchFamily="2" charset="-122"/>
              </a:rPr>
              <a:t>C.Microsoft</a:t>
            </a:r>
            <a:r>
              <a:rPr lang="en-US" altLang="zh-CN" sz="1400" kern="100" dirty="0">
                <a:effectLst/>
                <a:latin typeface="宋体" panose="02010600030101010101" pitchFamily="2" charset="-122"/>
                <a:ea typeface="宋体" panose="02010600030101010101" pitchFamily="2" charset="-122"/>
              </a:rPr>
              <a:t>    D.SUN</a:t>
            </a:r>
            <a:endParaRPr lang="zh-CN" altLang="zh-CN" sz="14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algn="just"/>
            <a:r>
              <a:rPr lang="zh-CN" altLang="en-US" sz="2000" kern="100" dirty="0">
                <a:effectLst/>
                <a:latin typeface="Times New Roman" panose="02020603050405020304" pitchFamily="18" charset="0"/>
                <a:ea typeface="黑体" panose="02010609060101010101" pitchFamily="49" charset="-122"/>
              </a:rPr>
              <a:t>习题</a:t>
            </a:r>
            <a:endParaRPr lang="zh-CN" altLang="zh-CN" sz="2000" kern="100" dirty="0">
              <a:effectLst/>
              <a:latin typeface="Times New Roman" panose="02020603050405020304" pitchFamily="18" charset="0"/>
              <a:ea typeface="宋体" panose="02010600030101010101" pitchFamily="2" charset="-122"/>
            </a:endParaRPr>
          </a:p>
        </p:txBody>
      </p:sp>
      <p:sp>
        <p:nvSpPr>
          <p:cNvPr id="2" name="Rectangle 2"/>
          <p:cNvSpPr>
            <a:spLocks noChangeArrowheads="1"/>
          </p:cNvSpPr>
          <p:nvPr/>
        </p:nvSpPr>
        <p:spPr bwMode="auto">
          <a:xfrm>
            <a:off x="0" y="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spAutoFit/>
          </a:bodyPr>
          <a:lstStyle/>
          <a:p>
            <a:endParaRPr lang="zh-CN" altLang="en-US"/>
          </a:p>
        </p:txBody>
      </p:sp>
      <p:sp>
        <p:nvSpPr>
          <p:cNvPr id="3" name="文本框 2"/>
          <p:cNvSpPr txBox="1"/>
          <p:nvPr/>
        </p:nvSpPr>
        <p:spPr>
          <a:xfrm>
            <a:off x="554907" y="1028700"/>
            <a:ext cx="11082186" cy="5859553"/>
          </a:xfrm>
          <a:prstGeom prst="rect">
            <a:avLst/>
          </a:prstGeom>
          <a:noFill/>
        </p:spPr>
        <p:txBody>
          <a:bodyPr wrap="square" rtlCol="0">
            <a:spAutoFit/>
          </a:bodyPr>
          <a:lstStyle/>
          <a:p>
            <a:pPr indent="227965" algn="just">
              <a:lnSpc>
                <a:spcPct val="150000"/>
              </a:lnSpc>
            </a:pPr>
            <a:r>
              <a:rPr lang="zh-CN" altLang="zh-CN" sz="1800" kern="100" dirty="0">
                <a:effectLst/>
                <a:latin typeface="Times New Roman" panose="02020603050405020304" pitchFamily="18" charset="0"/>
                <a:ea typeface="宋体" panose="02010600030101010101" pitchFamily="2" charset="-122"/>
              </a:rPr>
              <a:t>二、填空题</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每个</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应用程序都可以包括许多方法，但必须有且只有一个</a:t>
            </a:r>
            <a:r>
              <a:rPr lang="en-US" altLang="zh-CN" sz="1800" u="sng" kern="100" dirty="0">
                <a:effectLst/>
                <a:latin typeface="Times New Roman" panose="02020603050405020304" pitchFamily="18" charset="0"/>
                <a:ea typeface="宋体" panose="02010600030101010101" pitchFamily="2" charset="-122"/>
              </a:rPr>
              <a:t>          </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方法。</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2.Java</a:t>
            </a:r>
            <a:r>
              <a:rPr lang="zh-CN" altLang="zh-CN" sz="1800" kern="100" dirty="0">
                <a:effectLst/>
                <a:latin typeface="Times New Roman" panose="02020603050405020304" pitchFamily="18" charset="0"/>
                <a:ea typeface="宋体" panose="02010600030101010101" pitchFamily="2" charset="-122"/>
              </a:rPr>
              <a:t>程序中最多只有一个</a:t>
            </a:r>
            <a:r>
              <a:rPr lang="en-US" altLang="zh-CN" sz="1800" u="sng"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类，其他类的个数不限。</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zh-CN" altLang="zh-CN" sz="1800" kern="100" dirty="0">
                <a:effectLst/>
                <a:latin typeface="Times New Roman" panose="02020603050405020304" pitchFamily="18" charset="0"/>
                <a:ea typeface="宋体" panose="02010600030101010101" pitchFamily="2" charset="-122"/>
              </a:rPr>
              <a:t>三、判断题</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．在</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的源代码中，定义几个类，编译结果就生成几个以</a:t>
            </a:r>
            <a:r>
              <a:rPr lang="en-US" altLang="zh-CN" sz="1800" kern="100" dirty="0">
                <a:effectLst/>
                <a:latin typeface="Times New Roman" panose="02020603050405020304" pitchFamily="18" charset="0"/>
                <a:ea typeface="宋体" panose="02010600030101010101" pitchFamily="2" charset="-122"/>
              </a:rPr>
              <a:t>.class</a:t>
            </a:r>
            <a:r>
              <a:rPr lang="zh-CN" altLang="zh-CN" sz="1800" kern="100" dirty="0">
                <a:effectLst/>
                <a:latin typeface="Times New Roman" panose="02020603050405020304" pitchFamily="18" charset="0"/>
                <a:ea typeface="宋体" panose="02010600030101010101" pitchFamily="2" charset="-122"/>
              </a:rPr>
              <a:t>为后缀的字节码文件。（</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2.</a:t>
            </a:r>
            <a:r>
              <a:rPr lang="zh-CN" altLang="zh-CN" sz="1800" kern="100" dirty="0">
                <a:effectLst/>
                <a:latin typeface="Times New Roman" panose="02020603050405020304" pitchFamily="18" charset="0"/>
                <a:ea typeface="宋体" panose="02010600030101010101" pitchFamily="2" charset="-122"/>
              </a:rPr>
              <a:t>每个</a:t>
            </a:r>
            <a:r>
              <a:rPr lang="en-US" altLang="zh-CN" sz="1800" kern="100" dirty="0">
                <a:effectLst/>
                <a:latin typeface="Times New Roman" panose="02020603050405020304" pitchFamily="18" charset="0"/>
                <a:ea typeface="宋体" panose="02010600030101010101" pitchFamily="2" charset="-122"/>
              </a:rPr>
              <a:t>Java Applet</a:t>
            </a:r>
            <a:r>
              <a:rPr lang="zh-CN" altLang="zh-CN" sz="1800" kern="100" dirty="0">
                <a:effectLst/>
                <a:latin typeface="Times New Roman" panose="02020603050405020304" pitchFamily="18" charset="0"/>
                <a:ea typeface="宋体" panose="02010600030101010101" pitchFamily="2" charset="-122"/>
              </a:rPr>
              <a:t>均派生自</a:t>
            </a:r>
            <a:r>
              <a:rPr lang="en-US" altLang="zh-CN" sz="1800" kern="100" dirty="0">
                <a:effectLst/>
                <a:latin typeface="Times New Roman" panose="02020603050405020304" pitchFamily="18" charset="0"/>
                <a:ea typeface="宋体" panose="02010600030101010101" pitchFamily="2" charset="-122"/>
              </a:rPr>
              <a:t>Applet</a:t>
            </a:r>
            <a:r>
              <a:rPr lang="zh-CN" altLang="zh-CN" sz="1800" kern="100" dirty="0">
                <a:effectLst/>
                <a:latin typeface="Times New Roman" panose="02020603050405020304" pitchFamily="18" charset="0"/>
                <a:ea typeface="宋体" panose="02010600030101010101" pitchFamily="2" charset="-122"/>
              </a:rPr>
              <a:t>类，并且包含</a:t>
            </a:r>
            <a:r>
              <a:rPr lang="en-US" altLang="zh-CN" sz="1800" kern="100" dirty="0">
                <a:effectLst/>
                <a:latin typeface="Times New Roman" panose="02020603050405020304" pitchFamily="18" charset="0"/>
                <a:ea typeface="宋体" panose="02010600030101010101" pitchFamily="2" charset="-122"/>
              </a:rPr>
              <a:t>main()</a:t>
            </a:r>
            <a:r>
              <a:rPr lang="zh-CN" altLang="zh-CN" sz="1800" kern="100" dirty="0">
                <a:effectLst/>
                <a:latin typeface="Times New Roman" panose="02020603050405020304" pitchFamily="18" charset="0"/>
                <a:ea typeface="宋体" panose="02010600030101010101" pitchFamily="2" charset="-122"/>
              </a:rPr>
              <a:t>方法。（</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3.Java</a:t>
            </a:r>
            <a:r>
              <a:rPr lang="zh-CN" altLang="zh-CN" sz="1800" kern="100" dirty="0">
                <a:effectLst/>
                <a:latin typeface="Times New Roman" panose="02020603050405020304" pitchFamily="18" charset="0"/>
                <a:ea typeface="宋体" panose="02010600030101010101" pitchFamily="2" charset="-122"/>
              </a:rPr>
              <a:t>程序由类组成。（</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4.Java Application </a:t>
            </a:r>
            <a:r>
              <a:rPr lang="zh-CN" altLang="zh-CN" sz="1800" kern="100" dirty="0">
                <a:effectLst/>
                <a:latin typeface="Times New Roman" panose="02020603050405020304" pitchFamily="18" charset="0"/>
                <a:ea typeface="宋体" panose="02010600030101010101" pitchFamily="2" charset="-122"/>
              </a:rPr>
              <a:t>与</a:t>
            </a:r>
            <a:r>
              <a:rPr lang="en-US" altLang="zh-CN" sz="1800" kern="100" dirty="0">
                <a:effectLst/>
                <a:latin typeface="Times New Roman" panose="02020603050405020304" pitchFamily="18" charset="0"/>
                <a:ea typeface="宋体" panose="02010600030101010101" pitchFamily="2" charset="-122"/>
              </a:rPr>
              <a:t>Java Applet</a:t>
            </a:r>
            <a:r>
              <a:rPr lang="zh-CN" altLang="zh-CN" sz="1800" kern="100" dirty="0">
                <a:effectLst/>
                <a:latin typeface="Times New Roman" panose="02020603050405020304" pitchFamily="18" charset="0"/>
                <a:ea typeface="宋体" panose="02010600030101010101" pitchFamily="2" charset="-122"/>
              </a:rPr>
              <a:t>没有区别。（</a:t>
            </a:r>
            <a:r>
              <a:rPr lang="en-US" altLang="zh-CN" sz="1800" kern="100" dirty="0">
                <a:effectLst/>
                <a:latin typeface="Times New Roman" panose="02020603050405020304" pitchFamily="18" charset="0"/>
                <a:ea typeface="宋体" panose="02010600030101010101" pitchFamily="2" charset="-122"/>
              </a:rPr>
              <a:t>  </a:t>
            </a:r>
            <a:r>
              <a:rPr lang="zh-CN" altLang="zh-CN" sz="1800" kern="100" dirty="0">
                <a:effectLst/>
                <a:latin typeface="Times New Roman" panose="02020603050405020304" pitchFamily="18" charset="0"/>
                <a:ea typeface="宋体" panose="02010600030101010101" pitchFamily="2" charset="-122"/>
              </a:rPr>
              <a:t>）</a:t>
            </a:r>
            <a:endParaRPr lang="en-US"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zh-CN" altLang="zh-CN" sz="1800" kern="100" dirty="0">
                <a:effectLst/>
                <a:latin typeface="Times New Roman" panose="02020603050405020304" pitchFamily="18" charset="0"/>
                <a:ea typeface="宋体" panose="02010600030101010101" pitchFamily="2" charset="-122"/>
              </a:rPr>
              <a:t>四、简答题</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1.</a:t>
            </a:r>
            <a:r>
              <a:rPr lang="zh-CN" altLang="zh-CN" sz="1800" kern="100" dirty="0">
                <a:effectLst/>
                <a:latin typeface="Times New Roman" panose="02020603050405020304" pitchFamily="18" charset="0"/>
                <a:ea typeface="宋体" panose="02010600030101010101" pitchFamily="2" charset="-122"/>
              </a:rPr>
              <a:t>简述</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环境的建立。</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2.Java</a:t>
            </a:r>
            <a:r>
              <a:rPr lang="zh-CN" altLang="zh-CN" sz="1800" kern="100" dirty="0">
                <a:effectLst/>
                <a:latin typeface="Times New Roman" panose="02020603050405020304" pitchFamily="18" charset="0"/>
                <a:ea typeface="宋体" panose="02010600030101010101" pitchFamily="2" charset="-122"/>
              </a:rPr>
              <a:t>语言的特点是什么？</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3.Java</a:t>
            </a:r>
            <a:r>
              <a:rPr lang="zh-CN" altLang="zh-CN" sz="1800" kern="100" dirty="0">
                <a:effectLst/>
                <a:latin typeface="Times New Roman" panose="02020603050405020304" pitchFamily="18" charset="0"/>
                <a:ea typeface="宋体" panose="02010600030101010101" pitchFamily="2" charset="-122"/>
              </a:rPr>
              <a:t>源程序的命名规则是什么？</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r>
              <a:rPr lang="en-US" altLang="zh-CN" sz="1800" kern="100" dirty="0">
                <a:effectLst/>
                <a:latin typeface="宋体" panose="02010600030101010101" pitchFamily="2" charset="-122"/>
                <a:ea typeface="宋体" panose="02010600030101010101" pitchFamily="2" charset="-122"/>
              </a:rPr>
              <a:t>4.Java</a:t>
            </a:r>
            <a:r>
              <a:rPr lang="zh-CN" altLang="zh-CN" sz="1800" kern="100" dirty="0">
                <a:effectLst/>
                <a:latin typeface="Times New Roman" panose="02020603050405020304" pitchFamily="18" charset="0"/>
                <a:ea typeface="宋体" panose="02010600030101010101" pitchFamily="2" charset="-122"/>
              </a:rPr>
              <a:t>语言对软件开发技术有什么影响？</a:t>
            </a:r>
            <a:endParaRPr lang="zh-CN" altLang="zh-CN" sz="1800" kern="100" dirty="0">
              <a:effectLst/>
              <a:latin typeface="Times New Roman" panose="02020603050405020304" pitchFamily="18" charset="0"/>
              <a:ea typeface="宋体" panose="02010600030101010101" pitchFamily="2" charset="-122"/>
            </a:endParaRPr>
          </a:p>
          <a:p>
            <a:pPr indent="227965" algn="just">
              <a:lnSpc>
                <a:spcPct val="150000"/>
              </a:lnSpc>
            </a:pP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矩形 30721"/>
          <p:cNvSpPr>
            <a:spLocks noTextEdit="1"/>
          </p:cNvSpPr>
          <p:nvPr/>
        </p:nvSpPr>
        <p:spPr>
          <a:xfrm>
            <a:off x="3584575" y="3054350"/>
            <a:ext cx="5045075" cy="633413"/>
          </a:xfrm>
          <a:prstGeom prst="rect">
            <a:avLst/>
          </a:prstGeom>
        </p:spPr>
        <p:txBody>
          <a:bodyPr wrap="none" fromWordArt="1">
            <a:prstTxWarp prst="textDeflate">
              <a:avLst>
                <a:gd name="adj" fmla="val 0"/>
              </a:avLst>
            </a:prstTxWarp>
            <a:normAutofit lnSpcReduction="10000"/>
          </a:bodyPr>
          <a:lstStyle/>
          <a:p>
            <a:pPr algn="ctr"/>
            <a:r>
              <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rPr>
              <a:t>Thank You !</a:t>
            </a:r>
            <a:endParaRPr lang="zh-CN" altLang="en-US" sz="3600" b="1">
              <a:ln w="28575" cap="flat" cmpd="sng">
                <a:solidFill>
                  <a:schemeClr val="bg1"/>
                </a:solidFill>
                <a:prstDash val="solid"/>
                <a:headEnd type="none" w="med" len="med"/>
                <a:tailEnd type="none" w="med" len="med"/>
              </a:ln>
              <a:gradFill rotWithShape="1">
                <a:gsLst>
                  <a:gs pos="0">
                    <a:schemeClr val="accent2"/>
                  </a:gs>
                  <a:gs pos="100000">
                    <a:schemeClr val="accent1"/>
                  </a:gs>
                </a:gsLst>
                <a:lin ang="0" scaled="1"/>
                <a:tileRect/>
              </a:gradFill>
              <a:effectLst>
                <a:outerShdw dist="89803" dir="2699999" algn="ctr" rotWithShape="0">
                  <a:schemeClr val="tx2">
                    <a:alpha val="50000"/>
                  </a:schemeClr>
                </a:outerShdw>
              </a:effectLst>
              <a:latin typeface="Arial" panose="020B0604020202020204" pitchFamily="34" charset="0"/>
              <a:ea typeface="Arial" panose="020B0604020202020204" pitchFamily="34" charset="0"/>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434"/>
                                        </p:tgtEl>
                                        <p:attrNameLst>
                                          <p:attrName>style.visibility</p:attrName>
                                        </p:attrNameLst>
                                      </p:cBhvr>
                                      <p:to>
                                        <p:strVal val="visible"/>
                                      </p:to>
                                    </p:set>
                                    <p:anim calcmode="lin" valueType="num">
                                      <p:cBhvr>
                                        <p:cTn id="7" dur="500" fill="hold"/>
                                        <p:tgtEl>
                                          <p:spTgt spid="18434"/>
                                        </p:tgtEl>
                                        <p:attrNameLst>
                                          <p:attrName>ppt_w</p:attrName>
                                        </p:attrNameLst>
                                      </p:cBhvr>
                                      <p:tavLst>
                                        <p:tav tm="0">
                                          <p:val>
                                            <p:fltVal val="0"/>
                                          </p:val>
                                        </p:tav>
                                        <p:tav tm="100000">
                                          <p:val>
                                            <p:strVal val="#ppt_w"/>
                                          </p:val>
                                        </p:tav>
                                      </p:tavLst>
                                    </p:anim>
                                    <p:anim calcmode="lin" valueType="num">
                                      <p:cBhvr>
                                        <p:cTn id="8" dur="500" fill="hold"/>
                                        <p:tgtEl>
                                          <p:spTgt spid="18434"/>
                                        </p:tgtEl>
                                        <p:attrNameLst>
                                          <p:attrName>ppt_h</p:attrName>
                                        </p:attrNameLst>
                                      </p:cBhvr>
                                      <p:tavLst>
                                        <p:tav tm="0">
                                          <p:val>
                                            <p:fltVal val="0"/>
                                          </p:val>
                                        </p:tav>
                                        <p:tav tm="100000">
                                          <p:val>
                                            <p:strVal val="#ppt_h"/>
                                          </p:val>
                                        </p:tav>
                                      </p:tavLst>
                                    </p:anim>
                                    <p:animEffect transition="in" filter="fade">
                                      <p:cBhvr>
                                        <p:cTn id="9" dur="500"/>
                                        <p:tgtEl>
                                          <p:spTgt spid="1843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1.1.2</a:t>
            </a:r>
            <a:r>
              <a:rPr lang="zh-CN" altLang="en-US" dirty="0">
                <a:sym typeface="Arial" panose="020B0604020202020204" pitchFamily="34" charset="0"/>
              </a:rPr>
              <a:t> </a:t>
            </a:r>
            <a:r>
              <a:rPr lang="en-US" altLang="zh-CN" dirty="0">
                <a:sym typeface="Arial" panose="020B0604020202020204" pitchFamily="34" charset="0"/>
              </a:rPr>
              <a:t>Java</a:t>
            </a:r>
            <a:r>
              <a:rPr lang="zh-CN" altLang="en-US" dirty="0">
                <a:sym typeface="Arial" panose="020B0604020202020204" pitchFamily="34" charset="0"/>
              </a:rPr>
              <a:t>语言的特点</a:t>
            </a:r>
            <a:endParaRPr lang="zh-CN" altLang="en-US" dirty="0">
              <a:sym typeface="Arial" panose="020B0604020202020204" pitchFamily="34" charset="0"/>
            </a:endParaRPr>
          </a:p>
        </p:txBody>
      </p:sp>
      <p:sp>
        <p:nvSpPr>
          <p:cNvPr id="8" name="内容占位符 57386"/>
          <p:cNvSpPr txBox="1"/>
          <p:nvPr/>
        </p:nvSpPr>
        <p:spPr>
          <a:xfrm>
            <a:off x="791844" y="990600"/>
            <a:ext cx="10790411" cy="5503545"/>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431800" algn="just">
              <a:buNone/>
            </a:pPr>
            <a:r>
              <a:rPr lang="en-US" altLang="zh-CN" kern="100" dirty="0"/>
              <a:t>Java</a:t>
            </a:r>
            <a:r>
              <a:rPr lang="zh-CN" altLang="en-US" kern="100" dirty="0"/>
              <a:t>语言的特点主要表现在：简单、面向对象、自动的内存管理、分布计算、健壮性、安全性、解释执行、跨平台、多线程、以及异常处理、动态性等方面。</a:t>
            </a:r>
            <a:endParaRPr lang="zh-CN" altLang="en-US" kern="100" dirty="0"/>
          </a:p>
          <a:p>
            <a:pPr indent="431800" algn="just">
              <a:buNone/>
            </a:pPr>
            <a:r>
              <a:rPr lang="en-US" altLang="zh-CN" kern="100" dirty="0"/>
              <a:t>1. </a:t>
            </a:r>
            <a:r>
              <a:rPr lang="zh-CN" altLang="en-US" kern="100" dirty="0"/>
              <a:t>简单</a:t>
            </a:r>
            <a:endParaRPr lang="zh-CN" altLang="en-US" kern="100" dirty="0"/>
          </a:p>
          <a:p>
            <a:pPr indent="431800" algn="just">
              <a:buNone/>
            </a:pPr>
            <a:r>
              <a:rPr lang="zh-CN" altLang="en-US" kern="100" dirty="0"/>
              <a:t>由于</a:t>
            </a:r>
            <a:r>
              <a:rPr lang="en-US" altLang="zh-CN" kern="100" dirty="0"/>
              <a:t>Java</a:t>
            </a:r>
            <a:r>
              <a:rPr lang="zh-CN" altLang="en-US" kern="100" dirty="0"/>
              <a:t>的结构类似于</a:t>
            </a:r>
            <a:r>
              <a:rPr lang="en-US" altLang="zh-CN" kern="100" dirty="0"/>
              <a:t>C</a:t>
            </a:r>
            <a:r>
              <a:rPr lang="zh-CN" altLang="en-US" kern="100" dirty="0"/>
              <a:t>和</a:t>
            </a:r>
            <a:r>
              <a:rPr lang="en-US" altLang="zh-CN" kern="100" dirty="0"/>
              <a:t>C++</a:t>
            </a:r>
            <a:r>
              <a:rPr lang="zh-CN" altLang="en-US" kern="100" dirty="0"/>
              <a:t>，所以一般的熟悉</a:t>
            </a:r>
            <a:r>
              <a:rPr lang="en-US" altLang="zh-CN" kern="100" dirty="0"/>
              <a:t>C</a:t>
            </a:r>
            <a:r>
              <a:rPr lang="zh-CN" altLang="en-US" kern="100" dirty="0"/>
              <a:t>与</a:t>
            </a:r>
            <a:r>
              <a:rPr lang="en-US" altLang="zh-CN" kern="100" dirty="0"/>
              <a:t>C++</a:t>
            </a:r>
            <a:r>
              <a:rPr lang="zh-CN" altLang="en-US" kern="100" dirty="0"/>
              <a:t>语言的编程人员稍加学习就不难掌握</a:t>
            </a:r>
            <a:r>
              <a:rPr lang="en-US" altLang="zh-CN" kern="100" dirty="0"/>
              <a:t>Java</a:t>
            </a:r>
            <a:r>
              <a:rPr lang="zh-CN" altLang="en-US" kern="100" dirty="0"/>
              <a:t>的编程技术了。出于安全稳定性的考虑，</a:t>
            </a:r>
            <a:r>
              <a:rPr lang="en-US" altLang="zh-CN" kern="100" dirty="0"/>
              <a:t>Java</a:t>
            </a:r>
            <a:r>
              <a:rPr lang="zh-CN" altLang="en-US" kern="100" dirty="0"/>
              <a:t>语言去除了</a:t>
            </a:r>
            <a:r>
              <a:rPr lang="en-US" altLang="zh-CN" kern="100" dirty="0"/>
              <a:t>C++</a:t>
            </a:r>
            <a:r>
              <a:rPr lang="zh-CN" altLang="en-US" kern="100" dirty="0"/>
              <a:t>中一些不容易理解又容易出错的部分，如指针。</a:t>
            </a:r>
            <a:r>
              <a:rPr lang="en-US" altLang="zh-CN" kern="100" dirty="0"/>
              <a:t>Java</a:t>
            </a:r>
            <a:r>
              <a:rPr lang="zh-CN" altLang="en-US" kern="100" dirty="0"/>
              <a:t>所具有的自动内存管理机制也大大简化了</a:t>
            </a:r>
            <a:r>
              <a:rPr lang="en-US" altLang="zh-CN" kern="100" dirty="0"/>
              <a:t>Java</a:t>
            </a:r>
            <a:r>
              <a:rPr lang="zh-CN" altLang="en-US" kern="100" dirty="0"/>
              <a:t>程序设计开发。</a:t>
            </a:r>
            <a:endParaRPr lang="zh-CN" altLang="en-US" kern="100" dirty="0"/>
          </a:p>
          <a:p>
            <a:pPr indent="431800" algn="just">
              <a:buNone/>
            </a:pPr>
            <a:r>
              <a:rPr lang="en-US" altLang="zh-CN" kern="100" dirty="0"/>
              <a:t>2. </a:t>
            </a:r>
            <a:r>
              <a:rPr lang="zh-CN" altLang="en-US" kern="100" dirty="0"/>
              <a:t>面向对象</a:t>
            </a:r>
            <a:endParaRPr lang="zh-CN" altLang="en-US" kern="100" dirty="0"/>
          </a:p>
          <a:p>
            <a:pPr indent="431800" algn="just">
              <a:buNone/>
            </a:pPr>
            <a:r>
              <a:rPr lang="en-US" altLang="zh-CN" kern="100" dirty="0"/>
              <a:t>Java</a:t>
            </a:r>
            <a:r>
              <a:rPr lang="zh-CN" altLang="en-US" kern="100" dirty="0"/>
              <a:t>语言是一种新的面向对象的程序设计语言，它除了几种基本的数据类型外，大都是类似</a:t>
            </a:r>
            <a:r>
              <a:rPr lang="en-US" altLang="zh-CN" kern="100" dirty="0"/>
              <a:t>C</a:t>
            </a:r>
            <a:r>
              <a:rPr lang="zh-CN" altLang="en-US" kern="100" dirty="0"/>
              <a:t>＋＋中的对象和方法，程序代码大多体现了类机制，以类的形式组织，由类来定义对象的各种行为。</a:t>
            </a:r>
            <a:endParaRPr lang="zh-CN" altLang="en-US" kern="100" dirty="0"/>
          </a:p>
          <a:p>
            <a:pPr indent="431800" algn="just">
              <a:buNone/>
            </a:pPr>
            <a:r>
              <a:rPr lang="en-US" altLang="zh-CN" kern="100" dirty="0"/>
              <a:t>Java</a:t>
            </a:r>
            <a:r>
              <a:rPr lang="zh-CN" altLang="en-US" kern="100" dirty="0"/>
              <a:t>提供了简单的类机制和动态的构架模型，对象中封装了它的状态变量和方法（函数、过程），实现了模块化和信息隐藏；而类则提供了一类对象的原型，通过继承和多态机制，子类可以使用或者重新定义父类或者超类所提供的过程，从而实现代码的复用。</a:t>
            </a:r>
            <a:endParaRPr lang="zh-CN" altLang="en-US" kern="100" dirty="0"/>
          </a:p>
          <a:p>
            <a:pPr indent="431800" algn="just"/>
            <a:endParaRPr lang="zh-CN" altLang="zh-CN" kern="100" dirty="0">
              <a:latin typeface="Times New Roman" panose="02020603050405020304" pitchFamily="18" charset="0"/>
            </a:endParaRPr>
          </a:p>
        </p:txBody>
      </p:sp>
    </p:spTree>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1.1.2</a:t>
            </a:r>
            <a:r>
              <a:rPr lang="zh-CN" altLang="en-US" dirty="0">
                <a:sym typeface="Arial" panose="020B0604020202020204" pitchFamily="34" charset="0"/>
              </a:rPr>
              <a:t> </a:t>
            </a:r>
            <a:r>
              <a:rPr lang="en-US" altLang="zh-CN" dirty="0">
                <a:sym typeface="Arial" panose="020B0604020202020204" pitchFamily="34" charset="0"/>
              </a:rPr>
              <a:t>Java</a:t>
            </a:r>
            <a:r>
              <a:rPr lang="zh-CN" altLang="en-US" dirty="0">
                <a:sym typeface="Arial" panose="020B0604020202020204" pitchFamily="34" charset="0"/>
              </a:rPr>
              <a:t>语言的特点</a:t>
            </a:r>
            <a:endParaRPr lang="zh-CN" altLang="en-US" dirty="0">
              <a:sym typeface="Arial" panose="020B0604020202020204" pitchFamily="34" charset="0"/>
            </a:endParaRPr>
          </a:p>
        </p:txBody>
      </p:sp>
      <p:sp>
        <p:nvSpPr>
          <p:cNvPr id="8" name="内容占位符 57386"/>
          <p:cNvSpPr txBox="1"/>
          <p:nvPr/>
        </p:nvSpPr>
        <p:spPr>
          <a:xfrm>
            <a:off x="791845" y="990600"/>
            <a:ext cx="10595610" cy="5503545"/>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457200" algn="just">
              <a:buNone/>
            </a:pPr>
            <a:r>
              <a:rPr lang="en-US" altLang="zh-CN" kern="100" dirty="0"/>
              <a:t>3. </a:t>
            </a:r>
            <a:r>
              <a:rPr lang="zh-CN" altLang="en-US" kern="100" dirty="0"/>
              <a:t>自动内存管理</a:t>
            </a:r>
            <a:endParaRPr lang="zh-CN" altLang="en-US" kern="100" dirty="0"/>
          </a:p>
          <a:p>
            <a:pPr indent="457200" algn="just">
              <a:buNone/>
            </a:pPr>
            <a:r>
              <a:rPr lang="en-US" altLang="zh-CN" kern="100" dirty="0"/>
              <a:t>Java</a:t>
            </a:r>
            <a:r>
              <a:rPr lang="zh-CN" altLang="en-US" kern="100" dirty="0"/>
              <a:t>的自动垃圾回收（</a:t>
            </a:r>
            <a:r>
              <a:rPr lang="en-US" altLang="zh-CN" kern="100" dirty="0"/>
              <a:t>Auto Garbage Collection</a:t>
            </a:r>
            <a:r>
              <a:rPr lang="zh-CN" altLang="en-US" kern="100" dirty="0"/>
              <a:t>）实现了内存的自动管理，因此简化了</a:t>
            </a:r>
            <a:r>
              <a:rPr lang="en-US" altLang="zh-CN" kern="100" dirty="0"/>
              <a:t>Java</a:t>
            </a:r>
            <a:r>
              <a:rPr lang="zh-CN" altLang="en-US" kern="100" dirty="0"/>
              <a:t>程序开发的工作，早期的</a:t>
            </a:r>
            <a:r>
              <a:rPr lang="en-US" altLang="zh-CN" kern="100" dirty="0"/>
              <a:t>GC</a:t>
            </a:r>
            <a:r>
              <a:rPr lang="zh-CN" altLang="en-US" kern="100" dirty="0"/>
              <a:t>（</a:t>
            </a:r>
            <a:r>
              <a:rPr lang="en-US" altLang="zh-CN" kern="100" dirty="0"/>
              <a:t>garbage collection</a:t>
            </a:r>
            <a:r>
              <a:rPr lang="zh-CN" altLang="en-US" kern="100" dirty="0"/>
              <a:t>）对系统资源抢占太多而影响整个系统的运行，</a:t>
            </a:r>
            <a:r>
              <a:rPr lang="en-US" altLang="zh-CN" kern="100" dirty="0"/>
              <a:t>Java2</a:t>
            </a:r>
            <a:r>
              <a:rPr lang="zh-CN" altLang="en-US" kern="100" dirty="0"/>
              <a:t>对</a:t>
            </a:r>
            <a:r>
              <a:rPr lang="en-US" altLang="zh-CN" kern="100" dirty="0"/>
              <a:t>GC</a:t>
            </a:r>
            <a:r>
              <a:rPr lang="zh-CN" altLang="en-US" kern="100" dirty="0"/>
              <a:t>进行的改良使</a:t>
            </a:r>
            <a:r>
              <a:rPr lang="en-US" altLang="zh-CN" kern="100" dirty="0"/>
              <a:t>Java</a:t>
            </a:r>
            <a:r>
              <a:rPr lang="zh-CN" altLang="en-US" kern="100" dirty="0"/>
              <a:t>的效率有了很大提高。</a:t>
            </a:r>
            <a:r>
              <a:rPr lang="en-US" altLang="zh-CN" kern="100" dirty="0"/>
              <a:t>GC</a:t>
            </a:r>
            <a:r>
              <a:rPr lang="zh-CN" altLang="en-US" kern="100" dirty="0"/>
              <a:t>的工作机制是周期性的自动回收无用存储单元。</a:t>
            </a:r>
            <a:r>
              <a:rPr lang="en-US" altLang="zh-CN" kern="100" dirty="0"/>
              <a:t>Java</a:t>
            </a:r>
            <a:r>
              <a:rPr lang="zh-CN" altLang="en-US" kern="100" dirty="0"/>
              <a:t>的自动内存回收机制简化程序开发的同时，提高了程序的稳定性和可靠性。</a:t>
            </a:r>
            <a:endParaRPr lang="zh-CN" altLang="en-US" kern="100" dirty="0"/>
          </a:p>
          <a:p>
            <a:pPr indent="457200" algn="just">
              <a:buNone/>
            </a:pPr>
            <a:r>
              <a:rPr lang="en-US" altLang="zh-CN" kern="100" dirty="0"/>
              <a:t>4. </a:t>
            </a:r>
            <a:r>
              <a:rPr lang="zh-CN" altLang="en-US" kern="100" dirty="0"/>
              <a:t>分布计算</a:t>
            </a:r>
            <a:endParaRPr lang="zh-CN" altLang="en-US" kern="100" dirty="0"/>
          </a:p>
          <a:p>
            <a:pPr indent="457200" algn="just">
              <a:buNone/>
            </a:pPr>
            <a:r>
              <a:rPr lang="en-US" altLang="zh-CN" kern="100" dirty="0"/>
              <a:t>Java</a:t>
            </a:r>
            <a:r>
              <a:rPr lang="zh-CN" altLang="en-US" kern="100" dirty="0"/>
              <a:t>为程序开发提供了</a:t>
            </a:r>
            <a:r>
              <a:rPr lang="en-US" altLang="zh-CN" kern="100" dirty="0"/>
              <a:t>java.net</a:t>
            </a:r>
            <a:r>
              <a:rPr lang="zh-CN" altLang="en-US" kern="100" dirty="0"/>
              <a:t>包，该包提供了一组使程序开发者可以轻易实现基于</a:t>
            </a:r>
            <a:r>
              <a:rPr lang="en-US" altLang="zh-CN" kern="100" dirty="0"/>
              <a:t>TCP/IP</a:t>
            </a:r>
            <a:r>
              <a:rPr lang="zh-CN" altLang="en-US" kern="100" dirty="0"/>
              <a:t>的分布式应用系统。此外，</a:t>
            </a:r>
            <a:r>
              <a:rPr lang="en-US" altLang="zh-CN" kern="100" dirty="0"/>
              <a:t>Java</a:t>
            </a:r>
            <a:r>
              <a:rPr lang="zh-CN" altLang="en-US" kern="100" dirty="0"/>
              <a:t>还提供了专门针对互联网应用的类库，如</a:t>
            </a:r>
            <a:r>
              <a:rPr lang="en-US" altLang="zh-CN" kern="100" dirty="0"/>
              <a:t>URL</a:t>
            </a:r>
            <a:r>
              <a:rPr lang="zh-CN" altLang="en-US" kern="100" dirty="0"/>
              <a:t>、</a:t>
            </a:r>
            <a:r>
              <a:rPr lang="en-US" altLang="zh-CN" kern="100" dirty="0"/>
              <a:t>Java mail</a:t>
            </a:r>
            <a:r>
              <a:rPr lang="zh-CN" altLang="en-US" kern="100" dirty="0"/>
              <a:t>等等。</a:t>
            </a:r>
            <a:endParaRPr lang="zh-CN" altLang="en-US" kern="100" dirty="0"/>
          </a:p>
          <a:p>
            <a:pPr indent="457200" algn="just">
              <a:buNone/>
            </a:pPr>
            <a:r>
              <a:rPr lang="en-US" altLang="zh-CN" kern="100" dirty="0"/>
              <a:t>5. </a:t>
            </a:r>
            <a:r>
              <a:rPr lang="zh-CN" altLang="en-US" kern="100" dirty="0"/>
              <a:t>健壮性</a:t>
            </a:r>
            <a:endParaRPr lang="zh-CN" altLang="en-US" kern="100" dirty="0"/>
          </a:p>
          <a:p>
            <a:pPr indent="457200" algn="just">
              <a:buNone/>
            </a:pPr>
            <a:r>
              <a:rPr lang="en-US" altLang="zh-CN" kern="100" dirty="0"/>
              <a:t>Java</a:t>
            </a:r>
            <a:r>
              <a:rPr lang="zh-CN" altLang="en-US" kern="100" dirty="0"/>
              <a:t>语言的设计目标之一就是编写高可靠性的软件。</a:t>
            </a:r>
            <a:r>
              <a:rPr lang="en-US" altLang="zh-CN" kern="100" dirty="0"/>
              <a:t>Java</a:t>
            </a:r>
            <a:r>
              <a:rPr lang="zh-CN" altLang="en-US" kern="100" dirty="0"/>
              <a:t>语言提供了编译时检查和运行时检查，用户可以满怀信心地编写</a:t>
            </a:r>
            <a:r>
              <a:rPr lang="en-US" altLang="zh-CN" kern="100" dirty="0"/>
              <a:t>Java</a:t>
            </a:r>
            <a:r>
              <a:rPr lang="zh-CN" altLang="en-US" kern="100" dirty="0"/>
              <a:t>代码，在开发过程中系统将会发现很多错误，不至于错误推迟到产品发布时才发现。</a:t>
            </a:r>
            <a:endParaRPr lang="zh-CN" altLang="en-US" kern="100" dirty="0"/>
          </a:p>
        </p:txBody>
      </p:sp>
    </p:spTree>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1.1.2</a:t>
            </a:r>
            <a:r>
              <a:rPr lang="zh-CN" altLang="en-US" dirty="0">
                <a:sym typeface="Arial" panose="020B0604020202020204" pitchFamily="34" charset="0"/>
              </a:rPr>
              <a:t> </a:t>
            </a:r>
            <a:r>
              <a:rPr lang="en-US" altLang="zh-CN" dirty="0">
                <a:sym typeface="Arial" panose="020B0604020202020204" pitchFamily="34" charset="0"/>
              </a:rPr>
              <a:t>Java</a:t>
            </a:r>
            <a:r>
              <a:rPr lang="zh-CN" altLang="en-US" dirty="0">
                <a:sym typeface="Arial" panose="020B0604020202020204" pitchFamily="34" charset="0"/>
              </a:rPr>
              <a:t>语言的特点</a:t>
            </a:r>
            <a:endParaRPr lang="zh-CN" altLang="en-US" dirty="0">
              <a:sym typeface="Arial" panose="020B0604020202020204" pitchFamily="34" charset="0"/>
            </a:endParaRPr>
          </a:p>
        </p:txBody>
      </p:sp>
      <p:sp>
        <p:nvSpPr>
          <p:cNvPr id="8" name="内容占位符 57386"/>
          <p:cNvSpPr txBox="1"/>
          <p:nvPr/>
        </p:nvSpPr>
        <p:spPr>
          <a:xfrm>
            <a:off x="782299" y="983673"/>
            <a:ext cx="10893425" cy="571491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266700" algn="just"/>
            <a:r>
              <a:rPr lang="en-US" altLang="zh-CN" kern="100" dirty="0"/>
              <a:t>6. </a:t>
            </a:r>
            <a:r>
              <a:rPr lang="zh-CN" altLang="en-US" kern="100" dirty="0"/>
              <a:t>安全性</a:t>
            </a:r>
            <a:endParaRPr lang="zh-CN" altLang="en-US" kern="100" dirty="0"/>
          </a:p>
          <a:p>
            <a:pPr indent="266700" algn="just"/>
            <a:r>
              <a:rPr lang="en-US" altLang="zh-CN" kern="100" dirty="0"/>
              <a:t>Java</a:t>
            </a:r>
            <a:r>
              <a:rPr lang="zh-CN" altLang="en-US" kern="100" dirty="0"/>
              <a:t>的设计目的是提供一个用于网络</a:t>
            </a:r>
            <a:r>
              <a:rPr lang="en-US" altLang="zh-CN" kern="100" dirty="0"/>
              <a:t>/</a:t>
            </a:r>
            <a:r>
              <a:rPr lang="zh-CN" altLang="en-US" kern="100" dirty="0"/>
              <a:t>分布式的计算环境。因此，</a:t>
            </a:r>
            <a:r>
              <a:rPr lang="en-US" altLang="zh-CN" kern="100" dirty="0"/>
              <a:t>Java</a:t>
            </a:r>
            <a:r>
              <a:rPr lang="zh-CN" altLang="en-US" kern="100" dirty="0"/>
              <a:t>强调安全性，如确保无病毒、小应用程序运行安全控制等等。</a:t>
            </a:r>
            <a:r>
              <a:rPr lang="en-US" altLang="zh-CN" kern="100" dirty="0"/>
              <a:t>Java</a:t>
            </a:r>
            <a:r>
              <a:rPr lang="zh-CN" altLang="en-US" kern="100" dirty="0"/>
              <a:t>的验证技术是以公钥（</a:t>
            </a:r>
            <a:r>
              <a:rPr lang="en-US" altLang="zh-CN" kern="100" dirty="0"/>
              <a:t>public-key</a:t>
            </a:r>
            <a:r>
              <a:rPr lang="zh-CN" altLang="en-US" kern="100" dirty="0"/>
              <a:t>）加密算法为基础，而且从环境变量、类加载器、文件系统、网络资源和名字空间等方面实施安全策略。</a:t>
            </a:r>
            <a:endParaRPr lang="zh-CN" altLang="en-US" kern="100" dirty="0"/>
          </a:p>
          <a:p>
            <a:pPr indent="266700" algn="just"/>
            <a:r>
              <a:rPr lang="en-US" altLang="zh-CN" kern="100" dirty="0"/>
              <a:t>7. </a:t>
            </a:r>
            <a:r>
              <a:rPr lang="zh-CN" altLang="en-US" kern="100" dirty="0"/>
              <a:t>解释执行</a:t>
            </a:r>
            <a:endParaRPr lang="zh-CN" altLang="en-US" kern="100" dirty="0"/>
          </a:p>
          <a:p>
            <a:pPr indent="266700" algn="just"/>
            <a:r>
              <a:rPr lang="en-US" altLang="zh-CN" kern="100" dirty="0"/>
              <a:t>Java</a:t>
            </a:r>
            <a:r>
              <a:rPr lang="zh-CN" altLang="en-US" kern="100" dirty="0"/>
              <a:t>解释器（</a:t>
            </a:r>
            <a:r>
              <a:rPr lang="en-US" altLang="zh-CN" kern="100" dirty="0"/>
              <a:t>interpreter</a:t>
            </a:r>
            <a:r>
              <a:rPr lang="zh-CN" altLang="en-US" kern="100" dirty="0"/>
              <a:t>）可以直接在任何已移植的解释器的机器上解释、执行</a:t>
            </a:r>
            <a:r>
              <a:rPr lang="en-US" altLang="zh-CN" kern="100" dirty="0"/>
              <a:t>Java</a:t>
            </a:r>
            <a:r>
              <a:rPr lang="zh-CN" altLang="en-US" kern="100" dirty="0"/>
              <a:t>字节代码，不需重新编译。当然，其版本向上兼容，因此如果是高版本环境下编译的</a:t>
            </a:r>
            <a:r>
              <a:rPr lang="en-US" altLang="zh-CN" kern="100" dirty="0"/>
              <a:t>Java</a:t>
            </a:r>
            <a:r>
              <a:rPr lang="zh-CN" altLang="en-US" kern="100" dirty="0"/>
              <a:t>字节吗到底版本环境下运行也许会有部分问题。</a:t>
            </a:r>
            <a:endParaRPr lang="zh-CN" altLang="en-US" kern="100" dirty="0"/>
          </a:p>
          <a:p>
            <a:pPr indent="266700" algn="just"/>
            <a:r>
              <a:rPr lang="en-US" altLang="zh-CN" kern="100" dirty="0"/>
              <a:t>8. </a:t>
            </a:r>
            <a:r>
              <a:rPr lang="zh-CN" altLang="en-US" kern="100" dirty="0"/>
              <a:t>平台无关性</a:t>
            </a:r>
            <a:endParaRPr lang="zh-CN" altLang="en-US" kern="100" dirty="0"/>
          </a:p>
          <a:p>
            <a:pPr indent="266700" algn="just"/>
            <a:r>
              <a:rPr lang="en-US" altLang="zh-CN" kern="100" dirty="0"/>
              <a:t>Java</a:t>
            </a:r>
            <a:r>
              <a:rPr lang="zh-CN" altLang="en-US" kern="100" dirty="0"/>
              <a:t>是网络空间的“世界语”</a:t>
            </a:r>
            <a:r>
              <a:rPr lang="en-US" altLang="zh-CN" kern="100" dirty="0"/>
              <a:t>,</a:t>
            </a:r>
            <a:r>
              <a:rPr lang="zh-CN" altLang="en-US" kern="100" dirty="0"/>
              <a:t>编译后的</a:t>
            </a:r>
            <a:r>
              <a:rPr lang="en-US" altLang="zh-CN" kern="100" dirty="0"/>
              <a:t>Java</a:t>
            </a:r>
            <a:r>
              <a:rPr lang="zh-CN" altLang="en-US" kern="100" dirty="0"/>
              <a:t>字节码可以在所有提供</a:t>
            </a:r>
            <a:r>
              <a:rPr lang="en-US" altLang="zh-CN" kern="100" dirty="0"/>
              <a:t>Java</a:t>
            </a:r>
            <a:r>
              <a:rPr lang="zh-CN" altLang="en-US" kern="100" dirty="0"/>
              <a:t>虚拟机（</a:t>
            </a:r>
            <a:r>
              <a:rPr lang="en-US" altLang="zh-CN" kern="100" dirty="0"/>
              <a:t>JVM</a:t>
            </a:r>
            <a:r>
              <a:rPr lang="zh-CN" altLang="en-US" kern="100" dirty="0"/>
              <a:t>）的多种不同主机、不同处理器上运行“</a:t>
            </a:r>
            <a:r>
              <a:rPr lang="en-US" altLang="zh-CN" kern="100" dirty="0"/>
              <a:t>write </a:t>
            </a:r>
            <a:r>
              <a:rPr lang="en-US" altLang="zh-CN" kern="100" dirty="0" err="1"/>
              <a:t>once,run</a:t>
            </a:r>
            <a:r>
              <a:rPr lang="en-US" altLang="zh-CN" kern="100" dirty="0"/>
              <a:t> every where!”</a:t>
            </a:r>
            <a:r>
              <a:rPr lang="zh-CN" altLang="en-US" kern="100" dirty="0"/>
              <a:t>也许是</a:t>
            </a:r>
            <a:r>
              <a:rPr lang="en-US" altLang="zh-CN" kern="100" dirty="0"/>
              <a:t>Java</a:t>
            </a:r>
            <a:r>
              <a:rPr lang="zh-CN" altLang="en-US" kern="100" dirty="0"/>
              <a:t>最诱人的特点。用</a:t>
            </a:r>
            <a:r>
              <a:rPr lang="en-US" altLang="zh-CN" kern="100" dirty="0"/>
              <a:t>Java</a:t>
            </a:r>
            <a:r>
              <a:rPr lang="zh-CN" altLang="en-US" kern="100" dirty="0"/>
              <a:t>开发而成的系统其移植工作几乎为零</a:t>
            </a:r>
            <a:r>
              <a:rPr lang="en-US" altLang="zh-CN" kern="100" dirty="0"/>
              <a:t>,</a:t>
            </a:r>
            <a:r>
              <a:rPr lang="zh-CN" altLang="en-US" kern="100" dirty="0"/>
              <a:t>一般情况下只需对配置文件、批处理文件作相应修改即可实现平滑移植。</a:t>
            </a:r>
            <a:endParaRPr lang="zh-CN" altLang="en-US" kern="100" dirty="0"/>
          </a:p>
        </p:txBody>
      </p:sp>
    </p:spTree>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标题 57385"/>
          <p:cNvSpPr>
            <a:spLocks noGrp="1"/>
          </p:cNvSpPr>
          <p:nvPr>
            <p:ph type="title"/>
          </p:nvPr>
        </p:nvSpPr>
        <p:spPr/>
        <p:txBody>
          <a:bodyPr vert="horz" wrap="square" lIns="90000" tIns="46800" rIns="90000" bIns="46800" anchor="ctr"/>
          <a:lstStyle/>
          <a:p>
            <a:pPr marL="609600" indent="-609600"/>
            <a:r>
              <a:rPr lang="zh-CN" altLang="en-US" dirty="0">
                <a:ea typeface="宋体" panose="02010600030101010101" pitchFamily="2" charset="-122"/>
              </a:rPr>
              <a:t>  </a:t>
            </a:r>
            <a:r>
              <a:rPr lang="en-US" altLang="zh-CN" dirty="0">
                <a:ea typeface="宋体" panose="02010600030101010101" pitchFamily="2" charset="-122"/>
                <a:sym typeface="Arial" panose="020B0604020202020204" pitchFamily="34" charset="0"/>
              </a:rPr>
              <a:t>1.1.3 Java</a:t>
            </a:r>
            <a:r>
              <a:rPr lang="zh-CN" altLang="en-US" dirty="0">
                <a:ea typeface="宋体" panose="02010600030101010101" pitchFamily="2" charset="-122"/>
                <a:sym typeface="Arial" panose="020B0604020202020204" pitchFamily="34" charset="0"/>
              </a:rPr>
              <a:t>语言的应用</a:t>
            </a:r>
            <a:endParaRPr lang="zh-CN" altLang="en-US" dirty="0">
              <a:sym typeface="Arial" panose="020B0604020202020204" pitchFamily="34" charset="0"/>
            </a:endParaRPr>
          </a:p>
        </p:txBody>
      </p:sp>
      <p:sp>
        <p:nvSpPr>
          <p:cNvPr id="8" name="内容占位符 57386"/>
          <p:cNvSpPr txBox="1"/>
          <p:nvPr/>
        </p:nvSpPr>
        <p:spPr>
          <a:xfrm>
            <a:off x="782299" y="983673"/>
            <a:ext cx="10893425" cy="5264653"/>
          </a:xfrm>
          <a:prstGeom prst="rect">
            <a:avLst/>
          </a:prstGeom>
          <a:noFill/>
          <a:ln w="9525">
            <a:noFill/>
          </a:ln>
        </p:spPr>
        <p:txBody>
          <a:bodyPr vert="horz" wrap="square" lIns="90000" tIns="46800" rIns="90000" bIns="46800" anchor="t"/>
          <a:lstStyle>
            <a:lvl1pPr marL="228600" algn="l" defTabSz="449580" rtl="0" eaLnBrk="0" fontAlgn="base" hangingPunct="0">
              <a:lnSpc>
                <a:spcPct val="150000"/>
              </a:lnSpc>
              <a:spcBef>
                <a:spcPts val="625"/>
              </a:spcBef>
              <a:spcAft>
                <a:spcPct val="0"/>
              </a:spcAft>
              <a:buClr>
                <a:srgbClr val="486AC1"/>
              </a:buClr>
              <a:buSzPct val="100000"/>
              <a:buFont typeface="Wingdings" panose="05000000000000000000" pitchFamily="2" charset="2"/>
              <a:buChar char="u"/>
              <a:defRPr b="1">
                <a:solidFill>
                  <a:srgbClr val="000000"/>
                </a:solidFill>
                <a:latin typeface="宋体" panose="02010600030101010101" pitchFamily="2" charset="-122"/>
                <a:ea typeface="宋体" panose="02010600030101010101" pitchFamily="2" charset="-122"/>
                <a:cs typeface="+mn-cs"/>
              </a:defRPr>
            </a:lvl1pPr>
            <a:lvl2pPr marL="751205" indent="-285750" algn="l" defTabSz="449580" rtl="0" eaLnBrk="0" fontAlgn="base" hangingPunct="0">
              <a:lnSpc>
                <a:spcPct val="150000"/>
              </a:lnSpc>
              <a:spcBef>
                <a:spcPts val="340"/>
              </a:spcBef>
              <a:spcAft>
                <a:spcPts val="34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2pPr>
            <a:lvl3pPr marL="12001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3pPr>
            <a:lvl4pPr marL="165735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4pPr>
            <a:lvl5pPr marL="2564130" indent="-285750" algn="l" defTabSz="449580" rtl="0" eaLnBrk="0" fontAlgn="base" hangingPunct="0">
              <a:lnSpc>
                <a:spcPct val="150000"/>
              </a:lnSpc>
              <a:spcBef>
                <a:spcPts val="375"/>
              </a:spcBef>
              <a:spcAft>
                <a:spcPct val="0"/>
              </a:spcAft>
              <a:buClr>
                <a:srgbClr val="486AC1"/>
              </a:buClr>
              <a:buSzPct val="100000"/>
              <a:buFont typeface="Wingdings" panose="05000000000000000000" pitchFamily="2" charset="2"/>
              <a:buChar char="l"/>
              <a:defRPr>
                <a:solidFill>
                  <a:srgbClr val="000000"/>
                </a:solidFill>
                <a:latin typeface="宋体" panose="02010600030101010101" pitchFamily="2" charset="-122"/>
                <a:ea typeface="宋体" panose="02010600030101010101" pitchFamily="2" charset="-122"/>
                <a:cs typeface="+mn-cs"/>
              </a:defRPr>
            </a:lvl5pPr>
            <a:lvl6pPr marL="24593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6pPr>
            <a:lvl7pPr marL="29165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7pPr>
            <a:lvl8pPr marL="33737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8pPr>
            <a:lvl9pPr marL="3830955" indent="-173355" algn="l" defTabSz="449580" rtl="0" eaLnBrk="1" fontAlgn="base" hangingPunct="1">
              <a:lnSpc>
                <a:spcPct val="102000"/>
              </a:lnSpc>
              <a:spcBef>
                <a:spcPts val="375"/>
              </a:spcBef>
              <a:spcAft>
                <a:spcPct val="0"/>
              </a:spcAft>
              <a:buClr>
                <a:srgbClr val="486AC1"/>
              </a:buClr>
              <a:buSzPct val="100000"/>
              <a:buFont typeface="Tahoma" panose="020B0604030504040204" pitchFamily="34" charset="0"/>
              <a:buChar char="•"/>
              <a:defRPr sz="1600">
                <a:solidFill>
                  <a:srgbClr val="000000"/>
                </a:solidFill>
                <a:latin typeface="+mn-lt"/>
                <a:cs typeface="+mn-cs"/>
              </a:defRPr>
            </a:lvl9pPr>
          </a:lstStyle>
          <a:p>
            <a:pPr indent="457200" algn="just">
              <a:lnSpc>
                <a:spcPct val="150000"/>
              </a:lnSpc>
              <a:buNone/>
            </a:pP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介于编译型语言和解释型语言之间。编译型语言如</a:t>
            </a:r>
            <a:r>
              <a:rPr lang="en-US" altLang="zh-CN" sz="1800" kern="100" dirty="0">
                <a:solidFill>
                  <a:srgbClr val="000000"/>
                </a:solidFill>
                <a:effectLst/>
                <a:latin typeface="Arial" panose="020B0604020202020204" pitchFamily="34" charset="0"/>
                <a:ea typeface="宋体" panose="02010600030101010101" pitchFamily="2" charset="-122"/>
              </a:rPr>
              <a:t>C</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C++</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，代码是直接编译成机器码执行，但是不同的平台（</a:t>
            </a:r>
            <a:r>
              <a:rPr lang="en-US" altLang="zh-CN" sz="1800" kern="100" dirty="0">
                <a:solidFill>
                  <a:srgbClr val="000000"/>
                </a:solidFill>
                <a:effectLst/>
                <a:latin typeface="Arial" panose="020B0604020202020204" pitchFamily="34" charset="0"/>
                <a:ea typeface="宋体" panose="02010600030101010101" pitchFamily="2" charset="-122"/>
              </a:rPr>
              <a:t>x86</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ARM</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等）</a:t>
            </a:r>
            <a:r>
              <a:rPr lang="en-US" altLang="zh-CN" sz="1800" kern="100" dirty="0">
                <a:solidFill>
                  <a:srgbClr val="000000"/>
                </a:solidFill>
                <a:effectLst/>
                <a:latin typeface="Arial" panose="020B0604020202020204" pitchFamily="34" charset="0"/>
                <a:ea typeface="宋体" panose="02010600030101010101" pitchFamily="2" charset="-122"/>
              </a:rPr>
              <a:t>CPU</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的指令集不同，因此，需要编译出每一种平台的对应机器码。解释型语言如</a:t>
            </a:r>
            <a:r>
              <a:rPr lang="en-US" altLang="zh-CN" sz="1800" kern="100" dirty="0">
                <a:solidFill>
                  <a:srgbClr val="000000"/>
                </a:solidFill>
                <a:effectLst/>
                <a:latin typeface="Arial" panose="020B0604020202020204" pitchFamily="34" charset="0"/>
                <a:ea typeface="宋体" panose="02010600030101010101" pitchFamily="2" charset="-122"/>
              </a:rPr>
              <a:t>Python</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a:t>
            </a:r>
            <a:r>
              <a:rPr lang="en-US" altLang="zh-CN" sz="1800" kern="100" dirty="0">
                <a:solidFill>
                  <a:srgbClr val="000000"/>
                </a:solidFill>
                <a:effectLst/>
                <a:latin typeface="Arial" panose="020B0604020202020204" pitchFamily="34" charset="0"/>
                <a:ea typeface="宋体" panose="02010600030101010101" pitchFamily="2" charset="-122"/>
              </a:rPr>
              <a:t>Ruby</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没有这个问题，可以由解释器直接加载源码然后运行，代价是运行效率太低。而</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是将代码编译成一种</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字节码</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，它类似于抽象的</a:t>
            </a:r>
            <a:r>
              <a:rPr lang="en-US" altLang="zh-CN" sz="1800" kern="100" dirty="0">
                <a:solidFill>
                  <a:srgbClr val="000000"/>
                </a:solidFill>
                <a:effectLst/>
                <a:latin typeface="Arial" panose="020B0604020202020204" pitchFamily="34" charset="0"/>
                <a:ea typeface="宋体" panose="02010600030101010101" pitchFamily="2" charset="-122"/>
              </a:rPr>
              <a:t>CPU</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指令，然后，针对不同平台编写虚拟机，不同平台的虚拟机负责加载字节码并执行，这样就实现了</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一次编写，到处运行</a:t>
            </a:r>
            <a:r>
              <a:rPr lang="en-US" altLang="zh-CN" sz="1800" kern="100" dirty="0">
                <a:solidFill>
                  <a:srgbClr val="000000"/>
                </a:solidFill>
                <a:effectLst/>
                <a:latin typeface="Arial" panose="020B0604020202020204" pitchFamily="34" charset="0"/>
                <a:ea typeface="宋体" panose="02010600030101010101" pitchFamily="2" charset="-122"/>
              </a:rPr>
              <a:t>”</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的效果。当然，这是针对</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开发者而言。对于虚拟机，需要为每个平台分别开发。为了保证不同平台、不同公司开发的虚拟机都能正确执行</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字节码，</a:t>
            </a:r>
            <a:r>
              <a:rPr lang="en-US" altLang="zh-CN" sz="1800" kern="100" dirty="0">
                <a:solidFill>
                  <a:srgbClr val="000000"/>
                </a:solidFill>
                <a:effectLst/>
                <a:latin typeface="Arial" panose="020B0604020202020204" pitchFamily="34" charset="0"/>
                <a:ea typeface="宋体" panose="02010600030101010101" pitchFamily="2" charset="-122"/>
              </a:rPr>
              <a:t>SUN</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公司制定了一系列的</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虚拟机规范。从实践的角度看，</a:t>
            </a:r>
            <a:r>
              <a:rPr lang="en-US" altLang="zh-CN" sz="1800" kern="100" dirty="0">
                <a:solidFill>
                  <a:srgbClr val="000000"/>
                </a:solidFill>
                <a:effectLst/>
                <a:latin typeface="Arial" panose="020B0604020202020204" pitchFamily="34" charset="0"/>
                <a:ea typeface="宋体" panose="02010600030101010101" pitchFamily="2" charset="-122"/>
              </a:rPr>
              <a:t>JVM</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的兼容性做得非常好，低版本的</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字节码完全可以正常运行在高版本的</a:t>
            </a:r>
            <a:r>
              <a:rPr lang="en-US" altLang="zh-CN" sz="1800" kern="100" dirty="0">
                <a:solidFill>
                  <a:srgbClr val="000000"/>
                </a:solidFill>
                <a:effectLst/>
                <a:latin typeface="Arial" panose="020B0604020202020204" pitchFamily="34" charset="0"/>
                <a:ea typeface="宋体" panose="02010600030101010101" pitchFamily="2" charset="-122"/>
              </a:rPr>
              <a:t>JVM</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上。</a:t>
            </a:r>
            <a:endParaRPr lang="en-US"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endParaRPr>
          </a:p>
          <a:p>
            <a:pPr indent="457200" algn="just">
              <a:buNone/>
            </a:pP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随着</a:t>
            </a:r>
            <a:r>
              <a:rPr lang="en-US" altLang="zh-CN" sz="1800" kern="100" dirty="0">
                <a:solidFill>
                  <a:srgbClr val="000000"/>
                </a:solidFill>
                <a:effectLst/>
                <a:latin typeface="Arial" panose="020B0604020202020204" pitchFamily="34" charset="0"/>
                <a:ea typeface="宋体" panose="02010600030101010101" pitchFamily="2" charset="-122"/>
              </a:rPr>
              <a:t>Java</a:t>
            </a:r>
            <a:r>
              <a:rPr lang="zh-CN" altLang="zh-CN" sz="1800" kern="100" dirty="0">
                <a:solidFill>
                  <a:srgbClr val="000000"/>
                </a:solidFill>
                <a:effectLst/>
                <a:latin typeface="Arial" panose="020B0604020202020204" pitchFamily="34" charset="0"/>
                <a:ea typeface="宋体" panose="02010600030101010101" pitchFamily="2" charset="-122"/>
                <a:cs typeface="Arial" panose="020B0604020202020204" pitchFamily="34" charset="0"/>
              </a:rPr>
              <a:t>的广泛应用，</a:t>
            </a:r>
            <a:r>
              <a:rPr lang="en-US" altLang="zh-CN" sz="1800" kern="100" dirty="0">
                <a:effectLst/>
                <a:latin typeface="宋体" panose="02010600030101010101" pitchFamily="2" charset="-122"/>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分为三个体系</a:t>
            </a:r>
            <a:r>
              <a:rPr lang="en-US" altLang="zh-CN" sz="1800" kern="100" dirty="0" err="1">
                <a:effectLst/>
                <a:latin typeface="Times New Roman" panose="02020603050405020304" pitchFamily="18" charset="0"/>
                <a:ea typeface="宋体" panose="02010600030101010101" pitchFamily="2" charset="-122"/>
              </a:rPr>
              <a:t>JavaSE</a:t>
            </a:r>
            <a:r>
              <a:rPr lang="en-US" altLang="zh-CN" sz="1800" kern="100" dirty="0">
                <a:effectLst/>
                <a:latin typeface="Times New Roman" panose="02020603050405020304" pitchFamily="18" charset="0"/>
                <a:ea typeface="宋体" panose="02010600030101010101" pitchFamily="2" charset="-122"/>
              </a:rPr>
              <a:t>(Java2 Platform Standard Edition</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平台标准版</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err="1">
                <a:effectLst/>
                <a:latin typeface="Times New Roman" panose="02020603050405020304" pitchFamily="18" charset="0"/>
                <a:ea typeface="宋体" panose="02010600030101010101" pitchFamily="2" charset="-122"/>
              </a:rPr>
              <a:t>JavaEE</a:t>
            </a:r>
            <a:r>
              <a:rPr lang="en-US" altLang="zh-CN" sz="1800" kern="100" dirty="0">
                <a:effectLst/>
                <a:latin typeface="Times New Roman" panose="02020603050405020304" pitchFamily="18" charset="0"/>
                <a:ea typeface="宋体" panose="02010600030101010101" pitchFamily="2" charset="-122"/>
              </a:rPr>
              <a:t>(Java 2 Platform Enterprise Edition</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平台企业版</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JavaME(Java 2 Platform Micro Edition</a:t>
            </a:r>
            <a:r>
              <a:rPr lang="zh-CN" altLang="zh-CN" sz="1800" kern="100" dirty="0">
                <a:effectLst/>
                <a:latin typeface="Times New Roman" panose="02020603050405020304" pitchFamily="18" charset="0"/>
                <a:ea typeface="宋体" panose="02010600030101010101" pitchFamily="2" charset="-122"/>
              </a:rPr>
              <a:t>，</a:t>
            </a:r>
            <a:r>
              <a:rPr lang="en-US" altLang="zh-CN" sz="1800" kern="100" dirty="0">
                <a:effectLst/>
                <a:latin typeface="Times New Roman" panose="02020603050405020304" pitchFamily="18" charset="0"/>
                <a:ea typeface="宋体" panose="02010600030101010101" pitchFamily="2" charset="-122"/>
              </a:rPr>
              <a:t>java</a:t>
            </a:r>
            <a:r>
              <a:rPr lang="zh-CN" altLang="zh-CN" sz="1800" kern="100" dirty="0">
                <a:effectLst/>
                <a:latin typeface="Times New Roman" panose="02020603050405020304" pitchFamily="18" charset="0"/>
                <a:ea typeface="宋体" panose="02010600030101010101" pitchFamily="2" charset="-122"/>
              </a:rPr>
              <a:t>平台微型版</a:t>
            </a:r>
            <a:r>
              <a:rPr lang="en-US" altLang="zh-CN" sz="1800" kern="100" dirty="0">
                <a:effectLst/>
                <a:latin typeface="Times New Roman" panose="02020603050405020304" pitchFamily="18" charset="0"/>
                <a:ea typeface="宋体" panose="02010600030101010101" pitchFamily="2" charset="-122"/>
              </a:rPr>
              <a:t>)</a:t>
            </a:r>
            <a:r>
              <a:rPr lang="zh-CN" altLang="zh-CN" sz="1800" kern="100" dirty="0">
                <a:effectLst/>
                <a:latin typeface="Times New Roman" panose="02020603050405020304" pitchFamily="18" charset="0"/>
                <a:ea typeface="宋体" panose="02010600030101010101" pitchFamily="2" charset="-122"/>
              </a:rPr>
              <a:t>。</a:t>
            </a:r>
            <a:endParaRPr lang="zh-CN" altLang="zh-CN" sz="1800" kern="100" dirty="0">
              <a:effectLst/>
              <a:latin typeface="Times New Roman" panose="02020603050405020304" pitchFamily="18" charset="0"/>
              <a:ea typeface="宋体" panose="02010600030101010101" pitchFamily="2" charset="-122"/>
            </a:endParaRPr>
          </a:p>
          <a:p>
            <a:pPr indent="457200" algn="just">
              <a:lnSpc>
                <a:spcPct val="150000"/>
              </a:lnSpc>
            </a:pPr>
            <a:endParaRPr lang="zh-CN" altLang="zh-CN" sz="1800" kern="100" dirty="0">
              <a:effectLst/>
              <a:latin typeface="Times New Roman" panose="02020603050405020304" pitchFamily="18" charset="0"/>
              <a:ea typeface="宋体" panose="02010600030101010101" pitchFamily="2" charset="-122"/>
            </a:endParaRPr>
          </a:p>
        </p:txBody>
      </p:sp>
    </p:spTree>
  </p:cSld>
  <p:clrMapOvr>
    <a:masterClrMapping/>
  </p:clrMapOvr>
  <p:transition spd="slow"/>
</p:sld>
</file>

<file path=ppt/theme/theme1.xml><?xml version="1.0" encoding="utf-8"?>
<a:theme xmlns:a="http://schemas.openxmlformats.org/drawingml/2006/main" name="1_标题页">
  <a:themeElements>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Forms_Intro">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lnDef>
  </a:objectDefaults>
  <a:extraClrSchemeLst>
    <a:extraClrScheme>
      <a:clrScheme name="Forms_Intro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Forms_Intro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Forms_Intro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Forms_Intro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Forms_Intro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Forms_Intro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Forms_Intro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5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1_内容页">
  <a:themeElements>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KD_2007">
      <a:majorFont>
        <a:latin typeface="Tahoma"/>
        <a:ea typeface=""/>
        <a:cs typeface="Arial"/>
      </a:majorFont>
      <a:minorFont>
        <a:latin typeface="Tahom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noFill/>
        <a:ln w="9525" cap="flat" cmpd="sng" algn="ctr">
          <a:solidFill>
            <a:schemeClr val="tx1"/>
          </a:solidFill>
          <a:prstDash val="solid"/>
          <a:round/>
          <a:headEnd type="none" w="med" len="med"/>
          <a:tailEnd type="triangle" w="med" len="med"/>
        </a:ln>
      </a:spPr>
      <a:bodyPr vert="horz" wrap="square" lIns="90000" tIns="46800" rIns="90000" bIns="46800" numCol="1" anchor="t" anchorCtr="0" compatLnSpc="1"/>
      <a:lstStyle>
        <a:defPPr marL="457200" marR="0" indent="-227330" algn="l" defTabSz="449580" rtl="0" eaLnBrk="1" fontAlgn="base" latinLnBrk="0" hangingPunct="1">
          <a:lnSpc>
            <a:spcPct val="100000"/>
          </a:lnSpc>
          <a:spcBef>
            <a:spcPts val="350"/>
          </a:spcBef>
          <a:spcAft>
            <a:spcPts val="340"/>
          </a:spcAft>
          <a:buClr>
            <a:srgbClr val="486AC1"/>
          </a:buClr>
          <a:buSzPct val="100000"/>
          <a:buFont typeface="Arial" panose="020B0604020202020204" pitchFamily="34" charset="0"/>
          <a:buNone/>
          <a:tabLst>
            <a:tab pos="447675" algn="l"/>
            <a:tab pos="896620" algn="l"/>
            <a:tab pos="1346200" algn="l"/>
            <a:tab pos="1795145" algn="l"/>
            <a:tab pos="2244725" algn="l"/>
            <a:tab pos="2693670" algn="l"/>
            <a:tab pos="3143250" algn="l"/>
            <a:tab pos="3592195" algn="l"/>
            <a:tab pos="4041775" algn="l"/>
            <a:tab pos="4490720" algn="l"/>
            <a:tab pos="4940300" algn="l"/>
            <a:tab pos="5389245" algn="l"/>
            <a:tab pos="5838825" algn="l"/>
            <a:tab pos="6287770" algn="l"/>
            <a:tab pos="6737350" algn="l"/>
            <a:tab pos="7186295" algn="l"/>
            <a:tab pos="7635875" algn="l"/>
            <a:tab pos="8084820" algn="l"/>
            <a:tab pos="8534400" algn="l"/>
            <a:tab pos="8983345" algn="l"/>
          </a:tabLst>
          <a:defRPr kumimoji="0" lang="en-US" sz="1800" b="0" i="0" u="none" strike="noStrike" cap="none" normalizeH="0" baseline="0" smtClean="0">
            <a:ln>
              <a:noFill/>
            </a:ln>
            <a:solidFill>
              <a:schemeClr val="tx1"/>
            </a:solidFill>
            <a:effectLst/>
            <a:latin typeface="Tahoma" panose="020B0604030504040204" pitchFamily="34" charset="0"/>
            <a:cs typeface="Arial" panose="020B0604020202020204" pitchFamily="34" charset="0"/>
          </a:defRPr>
        </a:defPPr>
      </a:lstStyle>
    </a:spDef>
    <a:lnDef>
      <a:spPr bwMode="auto">
        <a:noFill/>
        <a:ln w="9525" cap="flat" cmpd="sng" algn="ctr">
          <a:solidFill>
            <a:schemeClr val="tx1"/>
          </a:solidFill>
          <a:prstDash val="solid"/>
          <a:round/>
          <a:headEnd type="none" w="med" len="med"/>
          <a:tailEnd type="triangle" w="med" len="med"/>
        </a:ln>
      </a:spPr>
      <a:bodyPr/>
      <a:lstStyle/>
    </a:lnDef>
  </a:objectDefaults>
  <a:extraClrSchemeLst>
    <a:extraClrScheme>
      <a:clrScheme name="KD_2007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KD_2007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KD_2007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KD_2007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KD_2007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KD_2007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KD_2007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14199</Words>
  <Application>WPS 演示</Application>
  <PresentationFormat>宽屏</PresentationFormat>
  <Paragraphs>502</Paragraphs>
  <Slides>53</Slides>
  <Notes>0</Notes>
  <HiddenSlides>0</HiddenSlides>
  <MMClips>0</MMClips>
  <ScaleCrop>false</ScaleCrop>
  <HeadingPairs>
    <vt:vector size="6" baseType="variant">
      <vt:variant>
        <vt:lpstr>已用的字体</vt:lpstr>
      </vt:variant>
      <vt:variant>
        <vt:i4>16</vt:i4>
      </vt:variant>
      <vt:variant>
        <vt:lpstr>主题</vt:lpstr>
      </vt:variant>
      <vt:variant>
        <vt:i4>3</vt:i4>
      </vt:variant>
      <vt:variant>
        <vt:lpstr>幻灯片标题</vt:lpstr>
      </vt:variant>
      <vt:variant>
        <vt:i4>53</vt:i4>
      </vt:variant>
    </vt:vector>
  </HeadingPairs>
  <TitlesOfParts>
    <vt:vector size="72" baseType="lpstr">
      <vt:lpstr>Arial</vt:lpstr>
      <vt:lpstr>宋体</vt:lpstr>
      <vt:lpstr>Wingdings</vt:lpstr>
      <vt:lpstr>Tahoma</vt:lpstr>
      <vt:lpstr>黑体</vt:lpstr>
      <vt:lpstr>等线</vt:lpstr>
      <vt:lpstr>Verdana</vt:lpstr>
      <vt:lpstr>Times New Roman</vt:lpstr>
      <vt:lpstr>Wingdings</vt:lpstr>
      <vt:lpstr>微软雅黑</vt:lpstr>
      <vt:lpstr>Arial Unicode MS</vt:lpstr>
      <vt:lpstr>MS Gothic</vt:lpstr>
      <vt:lpstr>Georgia</vt:lpstr>
      <vt:lpstr>Helvetica Neue</vt:lpstr>
      <vt:lpstr>&amp;quot</vt:lpstr>
      <vt:lpstr>Segoe Print</vt:lpstr>
      <vt:lpstr>1_标题页</vt:lpstr>
      <vt:lpstr>5_内容页</vt:lpstr>
      <vt:lpstr>1_内容页</vt:lpstr>
      <vt:lpstr>PowerPoint 演示文稿</vt:lpstr>
      <vt:lpstr>模块一  Java开发环境搭建 </vt:lpstr>
      <vt:lpstr>PowerPoint 演示文稿</vt:lpstr>
      <vt:lpstr>  1.1.1 Java简介</vt:lpstr>
      <vt:lpstr>  1.1.1 Java简介</vt:lpstr>
      <vt:lpstr>  1.1.2 Java语言的特点</vt:lpstr>
      <vt:lpstr>  1.1.2 Java语言的特点</vt:lpstr>
      <vt:lpstr>  1.1.2 Java语言的特点</vt:lpstr>
      <vt:lpstr>  1.1.3 Java语言的应用</vt:lpstr>
      <vt:lpstr>  1.1.3 Java语言的应用</vt:lpstr>
      <vt:lpstr>  1.1.3 Java语言的应用</vt:lpstr>
      <vt:lpstr>  1.1.3 Java语言的应用</vt:lpstr>
      <vt:lpstr>  1.1.4 Java前景</vt:lpstr>
      <vt:lpstr>  1.1.4 Java前景</vt:lpstr>
      <vt:lpstr>模块一  Java开发环境搭建 </vt:lpstr>
      <vt:lpstr>  1.2.1</vt:lpstr>
      <vt:lpstr>2.1 Java开发环境</vt:lpstr>
      <vt:lpstr>2.1 Java开发环境</vt:lpstr>
      <vt:lpstr>2.2 JDK版本介绍</vt:lpstr>
      <vt:lpstr>2.2 JDK版本介绍</vt:lpstr>
      <vt:lpstr>2.2 JDK版本介绍</vt:lpstr>
      <vt:lpstr>2.3 JDK的下载、安装、配置</vt:lpstr>
      <vt:lpstr>2.3 JDK的下载、安装、配置</vt:lpstr>
      <vt:lpstr>2.3 JDK的配置</vt:lpstr>
      <vt:lpstr>2.3 JDK的配置</vt:lpstr>
      <vt:lpstr>2.3 JDK的配置</vt:lpstr>
      <vt:lpstr>2.3 JDK的配置</vt:lpstr>
      <vt:lpstr>2.3 JDK的配置</vt:lpstr>
      <vt:lpstr>2.3 JDK的配置</vt:lpstr>
      <vt:lpstr>2.3 JDK的配置</vt:lpstr>
      <vt:lpstr>2.3 JDK的配置</vt:lpstr>
      <vt:lpstr>2.3 JDK的配置</vt:lpstr>
      <vt:lpstr>2.4 集成开发环境</vt:lpstr>
      <vt:lpstr>2.4 集成开发环境</vt:lpstr>
      <vt:lpstr>2.4.1  下载安装Eclipse</vt:lpstr>
      <vt:lpstr>2.4.2  设置Eclipse</vt:lpstr>
      <vt:lpstr>2.4.1  下载安装Eclipse</vt:lpstr>
      <vt:lpstr>2.4.3  Eclipse IDE结构</vt:lpstr>
      <vt:lpstr>模块一  Java开发环境搭建 </vt:lpstr>
      <vt:lpstr>导入任务</vt:lpstr>
      <vt:lpstr>3.1  Java程序的分类</vt:lpstr>
      <vt:lpstr>3.2  Java Application实现</vt:lpstr>
      <vt:lpstr>3.2  Java Application实现</vt:lpstr>
      <vt:lpstr>3.2  Java Application实现</vt:lpstr>
      <vt:lpstr>3.2  Java Application实现</vt:lpstr>
      <vt:lpstr>3.2  Java Application实现</vt:lpstr>
      <vt:lpstr>3.2  Java Application实现</vt:lpstr>
      <vt:lpstr>3.3  Java Applet实现</vt:lpstr>
      <vt:lpstr>3.3  Java Applet实现</vt:lpstr>
      <vt:lpstr>3.3  Java Applet实现</vt:lpstr>
      <vt:lpstr>习题</vt:lpstr>
      <vt:lpstr>习题</vt:lpstr>
      <vt:lpstr>PowerPoint 演示文稿</vt:lpstr>
    </vt:vector>
  </TitlesOfParts>
  <Company>GuildDesign Inc.</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Template</dc:title>
  <dc:creator>ThemeGallery.com</dc:creator>
  <cp:lastModifiedBy>邢海燕</cp:lastModifiedBy>
  <cp:revision>514</cp:revision>
  <dcterms:created xsi:type="dcterms:W3CDTF">2004-08-26T06:30:00Z</dcterms:created>
  <dcterms:modified xsi:type="dcterms:W3CDTF">2021-06-25T07:37:24Z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2052-11.1.0.10577</vt:lpwstr>
  </property>
  <property fmtid="{D5CDD505-2E9C-101B-9397-08002B2CF9AE}" pid="3" name="ICV">
    <vt:lpwstr>010BB4D7978E45CDAB4A372B13EED786</vt:lpwstr>
  </property>
</Properties>
</file>